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322" r:id="rId4"/>
    <p:sldId id="287" r:id="rId5"/>
    <p:sldId id="286" r:id="rId6"/>
    <p:sldId id="323" r:id="rId7"/>
    <p:sldId id="324" r:id="rId8"/>
    <p:sldId id="325" r:id="rId9"/>
    <p:sldId id="326" r:id="rId10"/>
    <p:sldId id="327" r:id="rId11"/>
    <p:sldId id="309" r:id="rId12"/>
    <p:sldId id="300" r:id="rId13"/>
    <p:sldId id="301" r:id="rId14"/>
    <p:sldId id="329" r:id="rId15"/>
    <p:sldId id="321" r:id="rId16"/>
    <p:sldId id="278" r:id="rId17"/>
    <p:sldId id="32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rtez,Maria Beatriz d" initials="CBd" lastIdx="1" clrIdx="0">
    <p:extLst>
      <p:ext uri="{19B8F6BF-5375-455C-9EA6-DF929625EA0E}">
        <p15:presenceInfo xmlns:p15="http://schemas.microsoft.com/office/powerpoint/2012/main" userId="Cortez,Maria Beatriz 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D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8" autoAdjust="0"/>
    <p:restoredTop sz="77881" autoAdjust="0"/>
  </p:normalViewPr>
  <p:slideViewPr>
    <p:cSldViewPr snapToGrid="0">
      <p:cViewPr varScale="1">
        <p:scale>
          <a:sx n="53" d="100"/>
          <a:sy n="53" d="100"/>
        </p:scale>
        <p:origin x="10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9D7F7-CC55-4613-BE9B-30369995DFC0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287F6-08DE-4DCA-8A90-659C9E6F5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74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87F6-08DE-4DCA-8A90-659C9E6F51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5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87F6-08DE-4DCA-8A90-659C9E6F51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73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87F6-08DE-4DCA-8A90-659C9E6F51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17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87F6-08DE-4DCA-8A90-659C9E6F51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96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87F6-08DE-4DCA-8A90-659C9E6F51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65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87F6-08DE-4DCA-8A90-659C9E6F51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48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u="none" strike="noStrike" baseline="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87F6-08DE-4DCA-8A90-659C9E6F51F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16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87F6-08DE-4DCA-8A90-659C9E6F51F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63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87F6-08DE-4DCA-8A90-659C9E6F51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7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87F6-08DE-4DCA-8A90-659C9E6F51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13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87F6-08DE-4DCA-8A90-659C9E6F51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6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87F6-08DE-4DCA-8A90-659C9E6F51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16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87F6-08DE-4DCA-8A90-659C9E6F51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22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87F6-08DE-4DCA-8A90-659C9E6F51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879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87F6-08DE-4DCA-8A90-659C9E6F51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07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87F6-08DE-4DCA-8A90-659C9E6F51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60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6D3BB-96B0-47B3-90D4-2EE81A38B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D6E20-E01A-41ED-B78D-EAAA00658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22DAE-4F34-40F6-87F3-7F5A82667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BABD-8F10-4669-AA6F-5FF490C2367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C0FE4-49FB-4EAC-AEE0-FDC85F5A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AABC8-A20D-4C9D-A5AD-3511D93E3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B084-873B-4AF3-BF9C-EFF1FAAB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31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7F98-CFD7-41C4-82F6-46CD18F61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C6C7E4-9A13-4FEC-935D-F3FFA5D09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E257C-0476-47B7-85F7-40EC86A5D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BABD-8F10-4669-AA6F-5FF490C2367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D1A08-5223-47ED-92A1-3EC08DE2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11D8D-0B25-4CA0-A104-BDFFDEE4B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B084-873B-4AF3-BF9C-EFF1FAAB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1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9795C5-1DA8-4F1C-A87D-32CB699951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2F9C27-999F-4425-AA12-76861D8B6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F2328-C7A6-4509-B572-FB6B45F6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BABD-8F10-4669-AA6F-5FF490C2367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62A4-AB49-4B10-A76A-8941DD13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CF558-CD60-45CC-8287-FB6BE541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B084-873B-4AF3-BF9C-EFF1FAAB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66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C006-4B2E-4182-BC39-80C245D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8E8D5-43B1-48EC-BDB5-51A77524A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51444-3BD9-4597-BEDA-AEBBB6E9C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BABD-8F10-4669-AA6F-5FF490C2367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BBD2B-B74F-41F2-BA0B-884DB240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AE1F0-B7E3-493B-A563-32CB09AF1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B084-873B-4AF3-BF9C-EFF1FAAB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4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45C6-8E11-4D13-83FB-2EB2AFE2A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7A1D7-C075-4EDB-B7DD-25D09290E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2D3B1-E98B-4C3A-969C-E6F6A8C7C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BABD-8F10-4669-AA6F-5FF490C2367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71E8B-8B17-464E-AD0B-1FDF361CC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3972E-7491-4B02-8796-89A0B213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B084-873B-4AF3-BF9C-EFF1FAAB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90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FDDB-066A-468D-BB64-204C8823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E3766-4405-4917-BA10-B8A452FA7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125410-DA34-4BB0-BEA0-E04FD6272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CB0D4-22E0-49E0-9C95-831F545B6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BABD-8F10-4669-AA6F-5FF490C2367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BD0D6-E55D-4D77-AFC9-1F70677C6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9E3B0-6528-415B-A12A-6D3F9751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B084-873B-4AF3-BF9C-EFF1FAAB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92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BFC7-A299-4ACE-9F12-91D0AA19C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806EE-C969-4D73-AAEA-87F308CBD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290CB-AAA5-4B6A-AF13-9DE14A83F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495B0-5ACE-47AE-8199-EA509A728A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D1D25-9F96-42FC-9937-E22D179C3F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C66958-4581-446D-A6E1-7600B92F3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BABD-8F10-4669-AA6F-5FF490C2367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85A54-ED03-449B-B5A4-1854BB1F6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010AAC-F6B8-44F7-96FE-1DEF19C0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B084-873B-4AF3-BF9C-EFF1FAAB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4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1EE81-90C4-4608-83DC-EE370102D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4FD3D-B05A-4EA6-8F47-DE28176FE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BABD-8F10-4669-AA6F-5FF490C2367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78035-7A27-4CD4-A61E-1EB4B7EC7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DAF4C-0E9D-4B15-B718-70E419F2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B084-873B-4AF3-BF9C-EFF1FAAB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90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6EEEC5-DE6E-4A25-85C2-C9B403964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BABD-8F10-4669-AA6F-5FF490C2367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4108F0-EB49-408E-8D1E-312C877B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89BCB-323B-4F60-B26F-EAF546A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B084-873B-4AF3-BF9C-EFF1FAAB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3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41BBA-C9A6-4F08-95C0-BD1227D9D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721FC-35F7-4170-B7A3-639F4B78B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5061EE-CA65-4707-A834-9D188AD75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247E7-3F61-4356-B5AB-27E892D64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BABD-8F10-4669-AA6F-5FF490C2367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A22F5-9544-4D2E-86F5-AF5AC523F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49EFB-9ABC-4319-B8F1-BC623251E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B084-873B-4AF3-BF9C-EFF1FAAB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42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49596-20E3-411F-B920-BADF181D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42E472-2A4F-4438-B49E-D566E2DFE0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2AF1E-2BBB-4179-9F6F-B8B124114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CA71F-7A23-4FD3-B994-07B149C0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BABD-8F10-4669-AA6F-5FF490C2367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6B77C-F727-4FB5-96D4-45AEA22D2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33D52-6497-4686-B85C-9B4A6DBF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B084-873B-4AF3-BF9C-EFF1FAAB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0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57B6A6-D911-41B6-A823-558A3FF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0C82A-F8CF-47A1-9645-9EBE2A637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11D4-3874-4600-A7D1-C0CD21CF4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7BABD-8F10-4669-AA6F-5FF490C2367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1E7FD-8AB9-496E-A595-9875E03EF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7C7D4-651B-401C-91DA-719AE4442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1B084-873B-4AF3-BF9C-EFF1FAAB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57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a.org.au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11" Type="http://schemas.openxmlformats.org/officeDocument/2006/relationships/image" Target="../media/image29.png"/><Relationship Id="rId5" Type="http://schemas.openxmlformats.org/officeDocument/2006/relationships/image" Target="../media/image23.jpeg"/><Relationship Id="rId15" Type="http://schemas.openxmlformats.org/officeDocument/2006/relationships/image" Target="../media/image33.pn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FE740B-EB3D-413C-A805-81C8E40B9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702"/>
                    </a14:imgEffect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86" b="5292"/>
          <a:stretch/>
        </p:blipFill>
        <p:spPr>
          <a:xfrm>
            <a:off x="0" y="0"/>
            <a:ext cx="12192000" cy="7024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C059B7-143B-4016-B414-DF310B428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9501" y="1568313"/>
            <a:ext cx="9867014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USING BIOTAPHY TO INVESTIGATE PLANT COMMUNITIES IN OCBILs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4FD12-D2BA-4942-80C8-4743ECD21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30" y="3955913"/>
            <a:ext cx="9144000" cy="842371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Maria Beatriz Cortez, Ryan Folk, CJ Grady, Jonathan </a:t>
            </a:r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</a:rPr>
              <a:t>Spoelhof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, Stephen Smith, Douglas Soltis and Pamela Soltis.</a:t>
            </a:r>
          </a:p>
        </p:txBody>
      </p:sp>
    </p:spTree>
    <p:extLst>
      <p:ext uri="{BB962C8B-B14F-4D97-AF65-F5344CB8AC3E}">
        <p14:creationId xmlns:p14="http://schemas.microsoft.com/office/powerpoint/2010/main" val="3714830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CAB3D78-4789-499C-AF02-EAB08ACF2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50" y="415381"/>
            <a:ext cx="10833100" cy="1325563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Integrating spatial, phylogenetic, and environmental data </a:t>
            </a:r>
            <a:b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sz="40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1C4E392-9122-42B8-BFCB-1A20EA7C7A2E}"/>
              </a:ext>
            </a:extLst>
          </p:cNvPr>
          <p:cNvGrpSpPr/>
          <p:nvPr/>
        </p:nvGrpSpPr>
        <p:grpSpPr>
          <a:xfrm>
            <a:off x="210207" y="1302136"/>
            <a:ext cx="11733342" cy="4467057"/>
            <a:chOff x="210207" y="1302136"/>
            <a:chExt cx="11733342" cy="44670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0520AC-23A2-4C4E-8980-23E2A33195CC}"/>
                </a:ext>
              </a:extLst>
            </p:cNvPr>
            <p:cNvSpPr txBox="1"/>
            <p:nvPr/>
          </p:nvSpPr>
          <p:spPr>
            <a:xfrm>
              <a:off x="210207" y="1302136"/>
              <a:ext cx="6969073" cy="4467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i="1" dirty="0">
                  <a:solidFill>
                    <a:schemeClr val="accent6"/>
                  </a:solidFill>
                  <a:latin typeface="+mj-lt"/>
                  <a:ea typeface="Times New Roman" panose="02020603050405020304" pitchFamily="18" charset="0"/>
                </a:rPr>
                <a:t>Mean </a:t>
              </a:r>
              <a:r>
                <a:rPr lang="en-US" sz="2400" b="1" i="1" dirty="0">
                  <a:solidFill>
                    <a:schemeClr val="accent6"/>
                  </a:solidFill>
                  <a:effectLst/>
                  <a:latin typeface="+mj-lt"/>
                  <a:ea typeface="Times New Roman" panose="02020603050405020304" pitchFamily="18" charset="0"/>
                </a:rPr>
                <a:t>Node Height (MNH):</a:t>
              </a:r>
              <a:r>
                <a:rPr lang="en-US" sz="2400" b="1" dirty="0">
                  <a:solidFill>
                    <a:schemeClr val="accent6"/>
                  </a:solidFill>
                  <a:effectLst/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</a:rPr>
                <a:t>corresponds to the mean age of all the internal nodes of a tree.</a:t>
              </a:r>
              <a:endParaRPr lang="en-US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endParaRPr>
            </a:p>
            <a:p>
              <a:pPr marL="0" marR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pt-BR" sz="2400" b="0" i="0" u="none" strike="noStrike" dirty="0">
                <a:solidFill>
                  <a:srgbClr val="000000"/>
                </a:solidFill>
                <a:effectLst/>
                <a:latin typeface="+mj-lt"/>
              </a:endParaRPr>
            </a:p>
            <a:p>
              <a:pPr marL="0" marR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i="1" dirty="0">
                  <a:solidFill>
                    <a:schemeClr val="accent6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</a:rPr>
                <a:t>Mean </a:t>
              </a:r>
              <a:r>
                <a:rPr lang="en-US" sz="2400" b="1" i="1" dirty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Tip</a:t>
              </a:r>
              <a:r>
                <a:rPr lang="pt-BR" sz="2400" b="1" i="1" dirty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 Age (</a:t>
              </a:r>
              <a:r>
                <a:rPr lang="en-US" sz="2400" b="1" i="1" dirty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Length</a:t>
              </a:r>
              <a:r>
                <a:rPr lang="pt-BR" sz="2400" b="1" i="1" dirty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) (MTL)</a:t>
              </a:r>
              <a:r>
                <a:rPr lang="en-US" sz="2400" b="1" i="1" dirty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:</a:t>
              </a:r>
              <a:r>
                <a:rPr lang="en-US" sz="2400" dirty="0">
                  <a:solidFill>
                    <a:srgbClr val="000000"/>
                  </a:solidFill>
                  <a:latin typeface="+mj-lt"/>
                </a:rPr>
                <a:t> corresponds to the mean age of all immediate parent nodes of each tip of the tree. </a:t>
              </a:r>
              <a:endParaRPr lang="pt-BR" sz="2400" b="0" i="0" u="none" strike="noStrike" dirty="0">
                <a:solidFill>
                  <a:srgbClr val="000000"/>
                </a:solidFill>
                <a:effectLst/>
                <a:latin typeface="+mj-lt"/>
              </a:endParaRPr>
            </a:p>
            <a:p>
              <a:pPr>
                <a:lnSpc>
                  <a:spcPct val="150000"/>
                </a:lnSpc>
              </a:pPr>
              <a:endParaRPr lang="en-US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endParaRPr lang="en-US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699D5EC-A71F-45D1-9284-E9DD58BBDC6F}"/>
                </a:ext>
              </a:extLst>
            </p:cNvPr>
            <p:cNvGrpSpPr/>
            <p:nvPr/>
          </p:nvGrpSpPr>
          <p:grpSpPr>
            <a:xfrm>
              <a:off x="7541231" y="1302136"/>
              <a:ext cx="4402318" cy="3197796"/>
              <a:chOff x="1222276" y="1400961"/>
              <a:chExt cx="4402318" cy="3197796"/>
            </a:xfrm>
          </p:grpSpPr>
          <p:pic>
            <p:nvPicPr>
              <p:cNvPr id="24" name="Picture 2" descr="Phylogenetic trees | Evolutionary tree (article) | Khan Academy">
                <a:extLst>
                  <a:ext uri="{FF2B5EF4-FFF2-40B4-BE49-F238E27FC236}">
                    <a16:creationId xmlns:a16="http://schemas.microsoft.com/office/drawing/2014/main" id="{DAE1D0B8-5872-4527-A6E3-CDC07C22A0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3892"/>
              <a:stretch/>
            </p:blipFill>
            <p:spPr bwMode="auto">
              <a:xfrm>
                <a:off x="1222276" y="1400961"/>
                <a:ext cx="4402318" cy="3197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91000B-C5C1-41B8-B9E0-52E74B35A79B}"/>
                  </a:ext>
                </a:extLst>
              </p:cNvPr>
              <p:cNvSpPr txBox="1"/>
              <p:nvPr/>
            </p:nvSpPr>
            <p:spPr>
              <a:xfrm>
                <a:off x="2905538" y="2229926"/>
                <a:ext cx="253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6"/>
                    </a:solidFill>
                  </a:rPr>
                  <a:t>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ED8DFF-7D5E-49E8-8583-A9E5F3CB5524}"/>
                  </a:ext>
                </a:extLst>
              </p:cNvPr>
              <p:cNvSpPr txBox="1"/>
              <p:nvPr/>
            </p:nvSpPr>
            <p:spPr>
              <a:xfrm>
                <a:off x="3580050" y="1593359"/>
                <a:ext cx="253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h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5EECF9-DC6E-46F1-B09B-C58E592E4450}"/>
                  </a:ext>
                </a:extLst>
              </p:cNvPr>
              <p:cNvSpPr txBox="1"/>
              <p:nvPr/>
            </p:nvSpPr>
            <p:spPr>
              <a:xfrm>
                <a:off x="2056476" y="3012169"/>
                <a:ext cx="253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6"/>
                    </a:solidFill>
                  </a:rPr>
                  <a:t>f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5C6D9FC-790F-4558-904C-8970BCDA0E5C}"/>
                  </a:ext>
                </a:extLst>
              </p:cNvPr>
              <p:cNvSpPr txBox="1"/>
              <p:nvPr/>
            </p:nvSpPr>
            <p:spPr>
              <a:xfrm>
                <a:off x="3616852" y="2861226"/>
                <a:ext cx="253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i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47B2864-F59A-4E27-BEBF-B4DEB76862BC}"/>
                </a:ext>
              </a:extLst>
            </p:cNvPr>
            <p:cNvCxnSpPr>
              <a:cxnSpLocks/>
            </p:cNvCxnSpPr>
            <p:nvPr/>
          </p:nvCxnSpPr>
          <p:spPr>
            <a:xfrm>
              <a:off x="10189599" y="4915949"/>
              <a:ext cx="665755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2D8A98-0EC7-4A33-98E3-B9F1EC369CC3}"/>
                </a:ext>
              </a:extLst>
            </p:cNvPr>
            <p:cNvSpPr txBox="1"/>
            <p:nvPr/>
          </p:nvSpPr>
          <p:spPr>
            <a:xfrm>
              <a:off x="10152797" y="4523274"/>
              <a:ext cx="7613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2mya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D3FC142-5606-4751-9566-A278FF43A6D4}"/>
              </a:ext>
            </a:extLst>
          </p:cNvPr>
          <p:cNvSpPr txBox="1"/>
          <p:nvPr/>
        </p:nvSpPr>
        <p:spPr>
          <a:xfrm>
            <a:off x="226655" y="5097072"/>
            <a:ext cx="7854549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MNH f=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/>
              <a:t>7mya </a:t>
            </a:r>
            <a:r>
              <a:rPr lang="en-US" sz="2400" b="1" dirty="0">
                <a:solidFill>
                  <a:schemeClr val="accent6"/>
                </a:solidFill>
              </a:rPr>
              <a:t>g= </a:t>
            </a:r>
            <a:r>
              <a:rPr lang="en-US" sz="2400" dirty="0"/>
              <a:t>4mya  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h=</a:t>
            </a:r>
            <a:r>
              <a:rPr lang="en-US" sz="2400" b="1" dirty="0"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2mya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=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2mya</a:t>
            </a:r>
            <a:r>
              <a:rPr lang="en-US" sz="2400" dirty="0"/>
              <a:t>            </a:t>
            </a:r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  <a:p>
            <a:r>
              <a:rPr lang="en-US" sz="2400" u="sng" dirty="0"/>
              <a:t>7+4+2+2 </a:t>
            </a:r>
            <a:r>
              <a:rPr lang="en-US" sz="2400" dirty="0"/>
              <a:t>= 7.5mya	</a:t>
            </a:r>
            <a:endParaRPr lang="en-US" sz="2400" dirty="0">
              <a:cs typeface="Calibri"/>
            </a:endParaRPr>
          </a:p>
          <a:p>
            <a:r>
              <a:rPr lang="en-US" sz="2400" dirty="0"/>
              <a:t>      2                    </a:t>
            </a:r>
            <a:endParaRPr lang="en-US" sz="2400" dirty="0">
              <a:cs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27894C-55A9-46EF-A16D-CA3302C4B7C8}"/>
              </a:ext>
            </a:extLst>
          </p:cNvPr>
          <p:cNvSpPr txBox="1"/>
          <p:nvPr/>
        </p:nvSpPr>
        <p:spPr>
          <a:xfrm>
            <a:off x="7420690" y="5102907"/>
            <a:ext cx="460438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MTL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h=</a:t>
            </a:r>
            <a:r>
              <a:rPr lang="en-US" sz="2400" b="1" dirty="0"/>
              <a:t> </a:t>
            </a:r>
            <a:r>
              <a:rPr lang="en-US" sz="2400" dirty="0"/>
              <a:t>2mya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=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/>
              <a:t>2mya</a:t>
            </a:r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  <a:p>
            <a:r>
              <a:rPr lang="en-US" sz="2400" u="sng" dirty="0"/>
              <a:t>2+2 </a:t>
            </a:r>
            <a:r>
              <a:rPr lang="en-US" sz="2400" dirty="0"/>
              <a:t>= 2mya</a:t>
            </a:r>
            <a:endParaRPr lang="en-US" sz="2400" dirty="0">
              <a:cs typeface="Calibri"/>
            </a:endParaRPr>
          </a:p>
          <a:p>
            <a:r>
              <a:rPr lang="en-US" sz="2400" dirty="0"/>
              <a:t>   2                     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1873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ngineering drawing, map, scatter chart&#10;&#10;Description automatically generated">
            <a:extLst>
              <a:ext uri="{FF2B5EF4-FFF2-40B4-BE49-F238E27FC236}">
                <a16:creationId xmlns:a16="http://schemas.microsoft.com/office/drawing/2014/main" id="{A5B4B376-DFDF-4E37-84EF-478A54A55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0" y="707010"/>
            <a:ext cx="7809378" cy="60346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CA0E90-A67C-4B85-8589-6F2976A9573D}"/>
              </a:ext>
            </a:extLst>
          </p:cNvPr>
          <p:cNvSpPr txBox="1">
            <a:spLocks/>
          </p:cNvSpPr>
          <p:nvPr/>
        </p:nvSpPr>
        <p:spPr>
          <a:xfrm>
            <a:off x="197069" y="116382"/>
            <a:ext cx="11679621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Ancient communities in South America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F78C4-7F1C-4839-B51D-2A6B0EB2B14E}"/>
              </a:ext>
            </a:extLst>
          </p:cNvPr>
          <p:cNvSpPr txBox="1"/>
          <p:nvPr/>
        </p:nvSpPr>
        <p:spPr>
          <a:xfrm>
            <a:off x="8030093" y="1215935"/>
            <a:ext cx="409078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3200" b="0" i="0" u="none" strike="noStrike" baseline="0" dirty="0">
              <a:latin typeface="+mj-lt"/>
            </a:endParaRPr>
          </a:p>
          <a:p>
            <a:pPr algn="l"/>
            <a:r>
              <a:rPr lang="en-US" sz="3200" dirty="0">
                <a:latin typeface="+mj-lt"/>
              </a:rPr>
              <a:t>Dry, cold and elevated areas</a:t>
            </a:r>
          </a:p>
          <a:p>
            <a:pPr algn="l"/>
            <a:endParaRPr lang="en-US" sz="3200" b="0" i="0" u="none" strike="noStrike" baseline="0" dirty="0">
              <a:latin typeface="+mj-lt"/>
            </a:endParaRPr>
          </a:p>
          <a:p>
            <a:pPr algn="l"/>
            <a:endParaRPr lang="en-US" sz="3200" dirty="0">
              <a:latin typeface="+mj-lt"/>
            </a:endParaRPr>
          </a:p>
          <a:p>
            <a:pPr algn="l"/>
            <a:endParaRPr lang="en-US" sz="3200" b="0" i="0" u="none" strike="noStrike" baseline="0" dirty="0">
              <a:latin typeface="+mj-lt"/>
            </a:endParaRPr>
          </a:p>
          <a:p>
            <a:pPr algn="l"/>
            <a:r>
              <a:rPr lang="en-US" sz="3200" dirty="0">
                <a:latin typeface="+mj-lt"/>
              </a:rPr>
              <a:t>Alkaline soils containing an elevated volume of coarse fragments</a:t>
            </a:r>
            <a:endParaRPr lang="en-US" sz="3200" b="0" i="0" u="none" strike="noStrike" baseline="0" dirty="0">
              <a:latin typeface="+mj-lt"/>
            </a:endParaRPr>
          </a:p>
          <a:p>
            <a:pPr algn="l"/>
            <a:endParaRPr lang="en-US" sz="32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E4F50-46BC-49AD-9275-B884AC9BD9A6}"/>
              </a:ext>
            </a:extLst>
          </p:cNvPr>
          <p:cNvSpPr txBox="1"/>
          <p:nvPr/>
        </p:nvSpPr>
        <p:spPr>
          <a:xfrm>
            <a:off x="7847391" y="6232693"/>
            <a:ext cx="4456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Cortez et al. (2020)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24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AFBDC5-5DB2-4009-B537-0014DDFD554B}"/>
              </a:ext>
            </a:extLst>
          </p:cNvPr>
          <p:cNvSpPr txBox="1">
            <a:spLocks/>
          </p:cNvSpPr>
          <p:nvPr/>
        </p:nvSpPr>
        <p:spPr>
          <a:xfrm>
            <a:off x="154958" y="262312"/>
            <a:ext cx="482906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Community age across South America (MTL)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3D317B-05C5-45A6-8CE1-427FA129FC9B}"/>
              </a:ext>
            </a:extLst>
          </p:cNvPr>
          <p:cNvGrpSpPr/>
          <p:nvPr/>
        </p:nvGrpSpPr>
        <p:grpSpPr>
          <a:xfrm>
            <a:off x="4812399" y="0"/>
            <a:ext cx="7379601" cy="6327227"/>
            <a:chOff x="4812399" y="0"/>
            <a:chExt cx="7379601" cy="632722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6A1BB79-D1F1-4B47-8B4E-D4A3FDF3B2EB}"/>
                </a:ext>
              </a:extLst>
            </p:cNvPr>
            <p:cNvGrpSpPr/>
            <p:nvPr/>
          </p:nvGrpSpPr>
          <p:grpSpPr>
            <a:xfrm>
              <a:off x="4812399" y="0"/>
              <a:ext cx="7379601" cy="6327227"/>
              <a:chOff x="4812399" y="0"/>
              <a:chExt cx="7379601" cy="6327227"/>
            </a:xfrm>
          </p:grpSpPr>
          <p:pic>
            <p:nvPicPr>
              <p:cNvPr id="4" name="Picture 3" descr="Map&#10;&#10;Description automatically generated">
                <a:extLst>
                  <a:ext uri="{FF2B5EF4-FFF2-40B4-BE49-F238E27FC236}">
                    <a16:creationId xmlns:a16="http://schemas.microsoft.com/office/drawing/2014/main" id="{B5C91B29-218B-4338-B960-99D9B5706E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540"/>
              <a:stretch/>
            </p:blipFill>
            <p:spPr>
              <a:xfrm>
                <a:off x="4812399" y="0"/>
                <a:ext cx="7379601" cy="6327227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7FA1F6-7F60-422A-9B0E-656A9D3AC9EB}"/>
                  </a:ext>
                </a:extLst>
              </p:cNvPr>
              <p:cNvSpPr txBox="1"/>
              <p:nvPr/>
            </p:nvSpPr>
            <p:spPr>
              <a:xfrm>
                <a:off x="4812399" y="262312"/>
                <a:ext cx="763571" cy="9898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1525C82-CB2C-497E-8843-0DC21C96E7CC}"/>
                </a:ext>
              </a:extLst>
            </p:cNvPr>
            <p:cNvSpPr/>
            <p:nvPr/>
          </p:nvSpPr>
          <p:spPr>
            <a:xfrm rot="20012075">
              <a:off x="5880631" y="1232908"/>
              <a:ext cx="1184910" cy="2086318"/>
            </a:xfrm>
            <a:prstGeom prst="ellipse">
              <a:avLst/>
            </a:prstGeom>
            <a:solidFill>
              <a:schemeClr val="accent1">
                <a:alpha val="3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5F508F4-6092-4B6A-8878-AD53917209DC}"/>
                </a:ext>
              </a:extLst>
            </p:cNvPr>
            <p:cNvSpPr/>
            <p:nvPr/>
          </p:nvSpPr>
          <p:spPr>
            <a:xfrm rot="1082484">
              <a:off x="6389940" y="3025570"/>
              <a:ext cx="1184910" cy="2086318"/>
            </a:xfrm>
            <a:prstGeom prst="ellipse">
              <a:avLst/>
            </a:prstGeom>
            <a:solidFill>
              <a:schemeClr val="accent1">
                <a:alpha val="3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336B28E-F576-46F5-AB9A-457132E90525}"/>
              </a:ext>
            </a:extLst>
          </p:cNvPr>
          <p:cNvSpPr txBox="1"/>
          <p:nvPr/>
        </p:nvSpPr>
        <p:spPr>
          <a:xfrm>
            <a:off x="210423" y="2893373"/>
            <a:ext cx="425699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South and Central regions of the Andes – known for being formed before the Northern region. 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Intermediate altitude areas are probably older than mountain tops.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9F334C-693F-4320-86DF-A749E7BCC393}"/>
              </a:ext>
            </a:extLst>
          </p:cNvPr>
          <p:cNvSpPr/>
          <p:nvPr/>
        </p:nvSpPr>
        <p:spPr>
          <a:xfrm>
            <a:off x="4812399" y="3799220"/>
            <a:ext cx="1507912" cy="346280"/>
          </a:xfrm>
          <a:prstGeom prst="ellipse">
            <a:avLst/>
          </a:prstGeom>
          <a:solidFill>
            <a:schemeClr val="accent1">
              <a:alpha val="35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accent1">
                    <a:lumMod val="50000"/>
                  </a:schemeClr>
                </a:solidFill>
              </a:rPr>
              <a:t>South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F65B11-2D65-44D9-A18E-DBF38E0B0387}"/>
              </a:ext>
            </a:extLst>
          </p:cNvPr>
          <p:cNvSpPr/>
          <p:nvPr/>
        </p:nvSpPr>
        <p:spPr>
          <a:xfrm>
            <a:off x="4122438" y="2442151"/>
            <a:ext cx="1772794" cy="332851"/>
          </a:xfrm>
          <a:prstGeom prst="ellipse">
            <a:avLst/>
          </a:prstGeom>
          <a:solidFill>
            <a:schemeClr val="accent1">
              <a:alpha val="35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accent1">
                    <a:lumMod val="50000"/>
                  </a:schemeClr>
                </a:solidFill>
              </a:rPr>
              <a:t>Central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2BB130-E26E-4CBE-B935-CA3AA4434A5B}"/>
              </a:ext>
            </a:extLst>
          </p:cNvPr>
          <p:cNvSpPr txBox="1"/>
          <p:nvPr/>
        </p:nvSpPr>
        <p:spPr>
          <a:xfrm>
            <a:off x="7868792" y="6248137"/>
            <a:ext cx="4456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Cortez et al. (2020)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20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D1BE0DDC-02FC-4495-8480-3C9CE3C11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10"/>
          <a:stretch/>
        </p:blipFill>
        <p:spPr>
          <a:xfrm>
            <a:off x="910269" y="1535954"/>
            <a:ext cx="10371462" cy="47486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CBC52A2-6EC6-4861-8D5A-79FC7EBBB3A3}"/>
              </a:ext>
            </a:extLst>
          </p:cNvPr>
          <p:cNvSpPr txBox="1">
            <a:spLocks/>
          </p:cNvSpPr>
          <p:nvPr/>
        </p:nvSpPr>
        <p:spPr>
          <a:xfrm>
            <a:off x="910269" y="210391"/>
            <a:ext cx="10246342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Looking closely at the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Ocbils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investigated: </a:t>
            </a:r>
            <a:r>
              <a:rPr lang="en-US" sz="4000" b="1" i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campos rupestres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F665-37A8-4064-907E-8FAB8B620B50}"/>
              </a:ext>
            </a:extLst>
          </p:cNvPr>
          <p:cNvSpPr txBox="1"/>
          <p:nvPr/>
        </p:nvSpPr>
        <p:spPr>
          <a:xfrm>
            <a:off x="7847391" y="6232693"/>
            <a:ext cx="4456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Cortez et al. (2020)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0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0657-0B2F-4721-88BA-7E959280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282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Methodology biases: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FA144-6B13-4DDF-A11C-802B8FF4272A}"/>
              </a:ext>
            </a:extLst>
          </p:cNvPr>
          <p:cNvSpPr txBox="1"/>
          <p:nvPr/>
        </p:nvSpPr>
        <p:spPr>
          <a:xfrm>
            <a:off x="698500" y="1690688"/>
            <a:ext cx="10795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Occurrence data </a:t>
            </a:r>
            <a:r>
              <a:rPr lang="en-US" sz="2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incomplete, non comprehensive and subjected to biases; may influence results</a:t>
            </a:r>
          </a:p>
          <a:p>
            <a:pPr lvl="2"/>
            <a:r>
              <a:rPr lang="en-US" sz="2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Unequal sampling may lead to the exclusion of some areas that posses insufficient data to conduct the analyses.</a:t>
            </a:r>
            <a:endParaRPr lang="en-US" sz="2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buFont typeface="Arial" panose="020B0604020202020204" pitchFamily="34" charset="0"/>
              <a:buChar char="•"/>
            </a:pPr>
            <a:endParaRPr lang="en-US" sz="2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buFont typeface="Arial" panose="020B0604020202020204" pitchFamily="34" charset="0"/>
              <a:buChar char="•"/>
            </a:pPr>
            <a:endParaRPr lang="en-US" sz="2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Including other databases  important to amplify sampling</a:t>
            </a:r>
          </a:p>
          <a:p>
            <a:pPr lvl="2"/>
            <a:r>
              <a:rPr lang="pt-BR" sz="2800" b="1" i="0" u="none" strike="noStrike" baseline="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RAINBIO</a:t>
            </a:r>
            <a:r>
              <a:rPr lang="pt-BR" sz="2800" b="0" i="0" u="none" strike="noStrike" baseline="0" dirty="0">
                <a:latin typeface="+mj-lt"/>
              </a:rPr>
              <a:t> (</a:t>
            </a:r>
            <a:r>
              <a:rPr lang="pt-BR" sz="2800" b="0" i="0" u="none" strike="noStrike" baseline="0" dirty="0" err="1">
                <a:latin typeface="+mj-lt"/>
              </a:rPr>
              <a:t>Dauby</a:t>
            </a:r>
            <a:r>
              <a:rPr lang="pt-BR" sz="2800" b="0" i="0" u="none" strike="noStrike" baseline="0" dirty="0">
                <a:latin typeface="+mj-lt"/>
              </a:rPr>
              <a:t> </a:t>
            </a:r>
            <a:r>
              <a:rPr lang="pt-BR" sz="2800" b="0" i="1" u="none" strike="noStrike" baseline="0" dirty="0">
                <a:latin typeface="+mj-lt"/>
              </a:rPr>
              <a:t>et al.</a:t>
            </a:r>
            <a:r>
              <a:rPr lang="pt-BR" sz="2800" b="0" i="0" u="none" strike="noStrike" baseline="0" dirty="0">
                <a:latin typeface="+mj-lt"/>
              </a:rPr>
              <a:t>, 2016), </a:t>
            </a:r>
          </a:p>
          <a:p>
            <a:pPr lvl="2"/>
            <a:r>
              <a:rPr lang="pt-BR" sz="2800" b="1" i="0" u="none" strike="noStrike" baseline="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SpeciesLink</a:t>
            </a:r>
            <a:r>
              <a:rPr lang="pt-BR" sz="2800" b="0" i="0" u="none" strike="noStrike" baseline="0" dirty="0">
                <a:latin typeface="+mj-lt"/>
              </a:rPr>
              <a:t> (http://www.splink.org.br/),</a:t>
            </a:r>
          </a:p>
          <a:p>
            <a:pPr lvl="2"/>
            <a:r>
              <a:rPr lang="pt-BR" sz="2800" b="1" i="0" u="none" strike="noStrike" baseline="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Atlas </a:t>
            </a:r>
            <a:r>
              <a:rPr lang="pt-BR" sz="2800" b="1" i="0" u="none" strike="noStrike" baseline="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of</a:t>
            </a:r>
            <a:r>
              <a:rPr lang="pt-BR" sz="2800" b="1" i="0" u="none" strike="noStrike" baseline="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Living Australia </a:t>
            </a:r>
            <a:r>
              <a:rPr lang="pt-BR" sz="2800" b="0" i="0" u="none" strike="noStrike" baseline="0" dirty="0">
                <a:latin typeface="+mj-lt"/>
              </a:rPr>
              <a:t>(ALA) (</a:t>
            </a:r>
            <a:r>
              <a:rPr lang="pt-BR" sz="2800" b="0" i="0" strike="noStrike" baseline="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https://www.ala.org.au/</a:t>
            </a:r>
            <a:r>
              <a:rPr lang="pt-BR" sz="2800" b="0" i="0" strike="noStrike" baseline="0" dirty="0">
                <a:latin typeface="+mj-lt"/>
              </a:rPr>
              <a:t>).</a:t>
            </a:r>
            <a:endParaRPr lang="pt-BR" sz="2800" dirty="0">
              <a:latin typeface="+mj-lt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indent="-342900">
              <a:buFont typeface="Arial" panose="020B0604020202020204" pitchFamily="34" charset="0"/>
              <a:buChar char="•"/>
            </a:pPr>
            <a:endParaRPr lang="en-US" sz="2800" dirty="0">
              <a:latin typeface="+mj-lt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08339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EFA144-6B13-4DDF-A11C-802B8FF4272A}"/>
              </a:ext>
            </a:extLst>
          </p:cNvPr>
          <p:cNvSpPr txBox="1"/>
          <p:nvPr/>
        </p:nvSpPr>
        <p:spPr>
          <a:xfrm>
            <a:off x="698500" y="1684551"/>
            <a:ext cx="10795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Delimitation of </a:t>
            </a:r>
            <a:r>
              <a:rPr lang="pt-BR" sz="2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Ocbils</a:t>
            </a:r>
            <a:r>
              <a:rPr lang="pt-BR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is difficult and imprecise; remote sensing should improve it, allowing for more accurate and fine scale comparisons </a:t>
            </a:r>
            <a:r>
              <a:rPr lang="pt-BR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pt-BR" sz="2800" b="0" i="0" u="none" strike="noStrike" baseline="0" dirty="0" err="1">
                <a:latin typeface="+mj-lt"/>
              </a:rPr>
              <a:t>Schut</a:t>
            </a:r>
            <a:r>
              <a:rPr lang="pt-BR" sz="2800" b="0" i="0" u="none" strike="noStrike" baseline="0" dirty="0">
                <a:latin typeface="+mj-lt"/>
              </a:rPr>
              <a:t> </a:t>
            </a:r>
            <a:r>
              <a:rPr lang="pt-BR" sz="2800" b="0" i="1" u="none" strike="noStrike" baseline="0" dirty="0">
                <a:latin typeface="+mj-lt"/>
              </a:rPr>
              <a:t>et al.</a:t>
            </a:r>
            <a:r>
              <a:rPr lang="pt-BR" sz="2800" b="0" i="0" u="none" strike="noStrike" baseline="0" dirty="0">
                <a:latin typeface="+mj-lt"/>
              </a:rPr>
              <a:t>, 2014)</a:t>
            </a:r>
            <a:r>
              <a:rPr lang="pt-BR" sz="2800" b="0" i="0" u="none" strike="noStrike" baseline="0" dirty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sz="2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buFont typeface="Arial" panose="020B0604020202020204" pitchFamily="34" charset="0"/>
              <a:buChar char="•"/>
            </a:pPr>
            <a:endParaRPr lang="pt-BR" sz="2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/>
            <a:endParaRPr lang="pt-BR" sz="2800" b="0" i="0" u="none" strike="noStrike" baseline="0" dirty="0">
              <a:latin typeface="+mj-lt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indent="-34290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+mj-lt"/>
              </a:rPr>
              <a:t>Studies conducted at smaller scales identified an accrual of ancient lineages in </a:t>
            </a:r>
            <a:r>
              <a:rPr lang="en-US" sz="2800" dirty="0">
                <a:latin typeface="+mj-lt"/>
              </a:rPr>
              <a:t>quarzitic soils in the </a:t>
            </a:r>
            <a:r>
              <a:rPr lang="en-US" sz="2800" i="1" dirty="0">
                <a:latin typeface="+mj-lt"/>
              </a:rPr>
              <a:t>campos rupestres </a:t>
            </a:r>
            <a:r>
              <a:rPr lang="en-US" sz="2800" b="0" i="0" u="none" strike="noStrike" baseline="0" dirty="0">
                <a:latin typeface="+mj-lt"/>
              </a:rPr>
              <a:t>(</a:t>
            </a:r>
            <a:r>
              <a:rPr lang="en-US" sz="2800" b="0" i="0" u="none" strike="noStrike" baseline="0" dirty="0" err="1">
                <a:latin typeface="+mj-lt"/>
              </a:rPr>
              <a:t>Zappi</a:t>
            </a:r>
            <a:r>
              <a:rPr lang="en-US" sz="2800" b="0" i="0" u="none" strike="noStrike" baseline="0" dirty="0">
                <a:latin typeface="+mj-lt"/>
              </a:rPr>
              <a:t> </a:t>
            </a:r>
            <a:r>
              <a:rPr lang="en-US" sz="2800" b="0" i="1" u="none" strike="noStrike" baseline="0" dirty="0">
                <a:latin typeface="+mj-lt"/>
              </a:rPr>
              <a:t>et al.</a:t>
            </a:r>
            <a:r>
              <a:rPr lang="en-US" sz="2800" b="0" i="0" u="none" strike="noStrike" baseline="0" dirty="0">
                <a:latin typeface="+mj-lt"/>
              </a:rPr>
              <a:t>, 2017). </a:t>
            </a:r>
          </a:p>
          <a:p>
            <a:pPr marL="342900" marR="0" indent="-342900">
              <a:buFont typeface="Arial" panose="020B0604020202020204" pitchFamily="34" charset="0"/>
              <a:buChar char="•"/>
            </a:pPr>
            <a:endParaRPr lang="pt-BR" sz="2800" dirty="0">
              <a:latin typeface="+mj-lt"/>
            </a:endParaRPr>
          </a:p>
          <a:p>
            <a:pPr marL="342900" marR="0" indent="-342900">
              <a:buFont typeface="Arial" panose="020B0604020202020204" pitchFamily="34" charset="0"/>
              <a:buChar char="•"/>
            </a:pPr>
            <a:endParaRPr lang="pt-BR" sz="2800" dirty="0">
              <a:latin typeface="+mj-lt"/>
            </a:endParaRPr>
          </a:p>
          <a:p>
            <a:pPr marL="342900" marR="0" indent="-34290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+mj-lt"/>
              </a:rPr>
              <a:t>Using finer scales may also generate </a:t>
            </a:r>
            <a:r>
              <a:rPr lang="en-US" sz="2800" dirty="0">
                <a:latin typeface="+mj-lt"/>
              </a:rPr>
              <a:t>problems with the analyses like artificially empty cells</a:t>
            </a:r>
            <a:r>
              <a:rPr lang="pt-BR" sz="2800" b="0" i="0" u="none" strike="noStrike" baseline="0" dirty="0">
                <a:latin typeface="+mj-lt"/>
              </a:rPr>
              <a:t> (</a:t>
            </a:r>
            <a:r>
              <a:rPr lang="pt-BR" sz="2800" b="0" i="0" u="none" strike="noStrike" baseline="0" dirty="0" err="1">
                <a:latin typeface="+mj-lt"/>
              </a:rPr>
              <a:t>Linder</a:t>
            </a:r>
            <a:r>
              <a:rPr lang="pt-BR" sz="2800" b="0" i="0" u="none" strike="noStrike" baseline="0" dirty="0">
                <a:latin typeface="+mj-lt"/>
              </a:rPr>
              <a:t>, 2001)</a:t>
            </a:r>
            <a:endParaRPr lang="pt-BR" sz="2800" dirty="0">
              <a:latin typeface="+mj-lt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3FE569-A63C-4D6D-A1AF-97EBE35A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282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Methodology biases: scale</a:t>
            </a:r>
          </a:p>
        </p:txBody>
      </p:sp>
    </p:spTree>
    <p:extLst>
      <p:ext uri="{BB962C8B-B14F-4D97-AF65-F5344CB8AC3E}">
        <p14:creationId xmlns:p14="http://schemas.microsoft.com/office/powerpoint/2010/main" val="2232080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0657-0B2F-4721-88BA-7E959280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38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+mn-lt"/>
              </a:rPr>
              <a:t>Conclusion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05053-A875-4613-9234-AAD6D5CCC383}"/>
              </a:ext>
            </a:extLst>
          </p:cNvPr>
          <p:cNvSpPr txBox="1"/>
          <p:nvPr/>
        </p:nvSpPr>
        <p:spPr>
          <a:xfrm>
            <a:off x="956821" y="1447501"/>
            <a:ext cx="105156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Both metrics used in this study </a:t>
            </a:r>
            <a:r>
              <a:rPr lang="pt-BR" sz="2800" dirty="0">
                <a:latin typeface="+mj-lt"/>
              </a:rPr>
              <a:t>(MNH e MTL) </a:t>
            </a:r>
            <a:r>
              <a:rPr lang="en-US" sz="2800" dirty="0">
                <a:latin typeface="+mj-lt"/>
              </a:rPr>
              <a:t>indicate community age is influenced by a combination of multiple environmental variables</a:t>
            </a:r>
            <a:r>
              <a:rPr lang="pt-BR" sz="2800" dirty="0">
                <a:latin typeface="+mj-lt"/>
              </a:rPr>
              <a:t>. </a:t>
            </a:r>
            <a:endParaRPr lang="pt-BR" sz="2800" b="0" i="0" u="none" strike="noStrike" baseline="0" dirty="0"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800" dirty="0"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+mj-lt"/>
              </a:rPr>
              <a:t>Although we could not observe a clear association between ancient lineages and </a:t>
            </a:r>
            <a:r>
              <a:rPr lang="en-US" sz="2800" b="0" i="0" u="none" strike="noStrike" baseline="0" dirty="0" err="1">
                <a:latin typeface="+mj-lt"/>
              </a:rPr>
              <a:t>Ocbils</a:t>
            </a:r>
            <a:r>
              <a:rPr lang="en-US" sz="2800" b="0" i="0" u="none" strike="noStrike" baseline="0" dirty="0">
                <a:latin typeface="+mj-lt"/>
              </a:rPr>
              <a:t>, we understand our methodological approach (large scale) may have influenced this result</a:t>
            </a:r>
            <a:r>
              <a:rPr lang="pt-BR" sz="2800" b="0" i="0" u="none" strike="noStrike" baseline="0" dirty="0">
                <a:latin typeface="+mj-lt"/>
              </a:rPr>
              <a:t>.</a:t>
            </a:r>
            <a:endParaRPr lang="pt-BR" sz="2800" dirty="0"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800" dirty="0"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For future studies, we suggest inclusion of more databases and a finer scale approach</a:t>
            </a:r>
            <a:r>
              <a:rPr lang="pt-BR" sz="2800" dirty="0">
                <a:latin typeface="+mj-lt"/>
              </a:rPr>
              <a:t>. </a:t>
            </a:r>
            <a:endParaRPr lang="en-US" sz="2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710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0657-0B2F-4721-88BA-7E959280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39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Acknowledgements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13AD0-6C08-4D59-BF73-DE1BF2297352}"/>
              </a:ext>
            </a:extLst>
          </p:cNvPr>
          <p:cNvSpPr txBox="1"/>
          <p:nvPr/>
        </p:nvSpPr>
        <p:spPr>
          <a:xfrm>
            <a:off x="4884618" y="5434634"/>
            <a:ext cx="2009021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Biotaphy</a:t>
            </a:r>
            <a:r>
              <a:rPr lang="pt-B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7A6913-1EE3-4F79-B717-C3989292F4DB}"/>
              </a:ext>
            </a:extLst>
          </p:cNvPr>
          <p:cNvGrpSpPr/>
          <p:nvPr/>
        </p:nvGrpSpPr>
        <p:grpSpPr>
          <a:xfrm>
            <a:off x="3633632" y="1422124"/>
            <a:ext cx="1991511" cy="1764577"/>
            <a:chOff x="5831826" y="1702035"/>
            <a:chExt cx="1991511" cy="1764577"/>
          </a:xfrm>
        </p:grpSpPr>
        <p:pic>
          <p:nvPicPr>
            <p:cNvPr id="1026" name="Picture 2" descr="Biological Sciences at Mississippi State University">
              <a:extLst>
                <a:ext uri="{FF2B5EF4-FFF2-40B4-BE49-F238E27FC236}">
                  <a16:creationId xmlns:a16="http://schemas.microsoft.com/office/drawing/2014/main" id="{7607250F-2879-4B8A-AFF4-4679BF640A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27741"/>
            <a:stretch/>
          </p:blipFill>
          <p:spPr bwMode="auto">
            <a:xfrm>
              <a:off x="6117889" y="1702035"/>
              <a:ext cx="1360227" cy="1374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CaixaDeTexto 11">
              <a:extLst>
                <a:ext uri="{FF2B5EF4-FFF2-40B4-BE49-F238E27FC236}">
                  <a16:creationId xmlns:a16="http://schemas.microsoft.com/office/drawing/2014/main" id="{4D5EB588-4C94-4565-ABA3-1C72CBC80360}"/>
                </a:ext>
              </a:extLst>
            </p:cNvPr>
            <p:cNvSpPr txBox="1"/>
            <p:nvPr/>
          </p:nvSpPr>
          <p:spPr>
            <a:xfrm>
              <a:off x="5831826" y="3088052"/>
              <a:ext cx="1991511" cy="378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Ryan Folk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6C192D-36C3-4D6F-8314-EC23C1B8D67C}"/>
              </a:ext>
            </a:extLst>
          </p:cNvPr>
          <p:cNvGrpSpPr/>
          <p:nvPr/>
        </p:nvGrpSpPr>
        <p:grpSpPr>
          <a:xfrm>
            <a:off x="5244098" y="1423922"/>
            <a:ext cx="1991511" cy="1756978"/>
            <a:chOff x="7901592" y="1701110"/>
            <a:chExt cx="1991511" cy="1756978"/>
          </a:xfrm>
        </p:grpSpPr>
        <p:pic>
          <p:nvPicPr>
            <p:cNvPr id="1028" name="Picture 4" descr="cjgrady (CJ Grady) · GitHub">
              <a:extLst>
                <a:ext uri="{FF2B5EF4-FFF2-40B4-BE49-F238E27FC236}">
                  <a16:creationId xmlns:a16="http://schemas.microsoft.com/office/drawing/2014/main" id="{05560CD4-F057-47E8-B94A-16E4E528A3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88" t="2520" r="14374" b="25453"/>
            <a:stretch/>
          </p:blipFill>
          <p:spPr bwMode="auto">
            <a:xfrm>
              <a:off x="8183104" y="1701110"/>
              <a:ext cx="1420153" cy="1376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aixaDeTexto 11">
              <a:extLst>
                <a:ext uri="{FF2B5EF4-FFF2-40B4-BE49-F238E27FC236}">
                  <a16:creationId xmlns:a16="http://schemas.microsoft.com/office/drawing/2014/main" id="{3B47CB71-97A2-494A-8A11-B6A7152287D2}"/>
                </a:ext>
              </a:extLst>
            </p:cNvPr>
            <p:cNvSpPr txBox="1"/>
            <p:nvPr/>
          </p:nvSpPr>
          <p:spPr>
            <a:xfrm>
              <a:off x="7901592" y="3079528"/>
              <a:ext cx="1991511" cy="378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CJ Grady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BF858DD-39D9-4DFF-9B44-AE83A22D0B86}"/>
              </a:ext>
            </a:extLst>
          </p:cNvPr>
          <p:cNvGrpSpPr/>
          <p:nvPr/>
        </p:nvGrpSpPr>
        <p:grpSpPr>
          <a:xfrm>
            <a:off x="6854562" y="1416407"/>
            <a:ext cx="1991513" cy="1688835"/>
            <a:chOff x="1628310" y="4245030"/>
            <a:chExt cx="1991513" cy="1688835"/>
          </a:xfrm>
        </p:grpSpPr>
        <p:pic>
          <p:nvPicPr>
            <p:cNvPr id="1030" name="Picture 6" descr="KU Biodiversity Institute &amp; Natural History Museum">
              <a:extLst>
                <a:ext uri="{FF2B5EF4-FFF2-40B4-BE49-F238E27FC236}">
                  <a16:creationId xmlns:a16="http://schemas.microsoft.com/office/drawing/2014/main" id="{EEF20D64-D5B3-4A9B-BF73-8D8D0DCDE6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953"/>
            <a:stretch/>
          </p:blipFill>
          <p:spPr bwMode="auto">
            <a:xfrm>
              <a:off x="1947521" y="4245030"/>
              <a:ext cx="1359138" cy="1325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aixaDeTexto 2">
              <a:extLst>
                <a:ext uri="{FF2B5EF4-FFF2-40B4-BE49-F238E27FC236}">
                  <a16:creationId xmlns:a16="http://schemas.microsoft.com/office/drawing/2014/main" id="{16AE887B-7970-4D00-B97E-D3D53F20A660}"/>
                </a:ext>
              </a:extLst>
            </p:cNvPr>
            <p:cNvSpPr txBox="1"/>
            <p:nvPr/>
          </p:nvSpPr>
          <p:spPr>
            <a:xfrm>
              <a:off x="1628310" y="5555305"/>
              <a:ext cx="1991513" cy="378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Aimee Stewart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FEA13CD-5CE9-49E0-B8EB-DF722097F350}"/>
              </a:ext>
            </a:extLst>
          </p:cNvPr>
          <p:cNvGrpSpPr/>
          <p:nvPr/>
        </p:nvGrpSpPr>
        <p:grpSpPr>
          <a:xfrm>
            <a:off x="8514677" y="1428840"/>
            <a:ext cx="1991513" cy="1697359"/>
            <a:chOff x="3701901" y="4245030"/>
            <a:chExt cx="1991513" cy="1697359"/>
          </a:xfrm>
        </p:grpSpPr>
        <p:pic>
          <p:nvPicPr>
            <p:cNvPr id="1034" name="Picture 10" descr="2017-2018 Fellows » Biodiversity Institute » University of Florida">
              <a:extLst>
                <a:ext uri="{FF2B5EF4-FFF2-40B4-BE49-F238E27FC236}">
                  <a16:creationId xmlns:a16="http://schemas.microsoft.com/office/drawing/2014/main" id="{C081107D-1524-4233-BC22-9C411F29C7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201"/>
            <a:stretch/>
          </p:blipFill>
          <p:spPr bwMode="auto">
            <a:xfrm>
              <a:off x="4002519" y="4245030"/>
              <a:ext cx="1295486" cy="1325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aixaDeTexto 2">
              <a:extLst>
                <a:ext uri="{FF2B5EF4-FFF2-40B4-BE49-F238E27FC236}">
                  <a16:creationId xmlns:a16="http://schemas.microsoft.com/office/drawing/2014/main" id="{7C6A99C9-EA53-469B-B991-426F8C10C3F0}"/>
                </a:ext>
              </a:extLst>
            </p:cNvPr>
            <p:cNvSpPr txBox="1"/>
            <p:nvPr/>
          </p:nvSpPr>
          <p:spPr>
            <a:xfrm>
              <a:off x="3701901" y="5563829"/>
              <a:ext cx="1991513" cy="378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Jon </a:t>
              </a:r>
              <a:r>
                <a:rPr 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Spoelhoff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0455A7-7531-4E18-B869-72A5A808F2AC}"/>
              </a:ext>
            </a:extLst>
          </p:cNvPr>
          <p:cNvGrpSpPr/>
          <p:nvPr/>
        </p:nvGrpSpPr>
        <p:grpSpPr>
          <a:xfrm>
            <a:off x="9914684" y="1428512"/>
            <a:ext cx="1991513" cy="1991751"/>
            <a:chOff x="5382489" y="4209885"/>
            <a:chExt cx="1991513" cy="1991751"/>
          </a:xfrm>
        </p:grpSpPr>
        <p:pic>
          <p:nvPicPr>
            <p:cNvPr id="1036" name="Picture 12" descr="Stephen Smith (@evoblackrim) | Twitter">
              <a:extLst>
                <a:ext uri="{FF2B5EF4-FFF2-40B4-BE49-F238E27FC236}">
                  <a16:creationId xmlns:a16="http://schemas.microsoft.com/office/drawing/2014/main" id="{6B8291F3-153D-4E4D-B706-B12A998F3E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6" t="5324" b="33637"/>
            <a:stretch/>
          </p:blipFill>
          <p:spPr bwMode="auto">
            <a:xfrm>
              <a:off x="5902879" y="4209885"/>
              <a:ext cx="891492" cy="133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CaixaDeTexto 2">
              <a:extLst>
                <a:ext uri="{FF2B5EF4-FFF2-40B4-BE49-F238E27FC236}">
                  <a16:creationId xmlns:a16="http://schemas.microsoft.com/office/drawing/2014/main" id="{1E71878F-D061-471D-813C-1C491807A749}"/>
                </a:ext>
              </a:extLst>
            </p:cNvPr>
            <p:cNvSpPr txBox="1"/>
            <p:nvPr/>
          </p:nvSpPr>
          <p:spPr>
            <a:xfrm>
              <a:off x="5382489" y="5555305"/>
              <a:ext cx="19915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Stephen </a:t>
              </a:r>
            </a:p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Smith</a:t>
              </a:r>
            </a:p>
          </p:txBody>
        </p:sp>
      </p:grpSp>
      <p:pic>
        <p:nvPicPr>
          <p:cNvPr id="35" name="Picture 2" descr="Image result for florida museum of natural history logo">
            <a:extLst>
              <a:ext uri="{FF2B5EF4-FFF2-40B4-BE49-F238E27FC236}">
                <a16:creationId xmlns:a16="http://schemas.microsoft.com/office/drawing/2014/main" id="{A7AF9FF6-4890-4179-9291-3E98502A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568" y="3483340"/>
            <a:ext cx="1269747" cy="12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8603C3-08C1-474B-BBBE-924A5844CEBB}"/>
              </a:ext>
            </a:extLst>
          </p:cNvPr>
          <p:cNvGrpSpPr/>
          <p:nvPr/>
        </p:nvGrpSpPr>
        <p:grpSpPr>
          <a:xfrm>
            <a:off x="1993210" y="1420581"/>
            <a:ext cx="1991511" cy="1748992"/>
            <a:chOff x="3762060" y="1709096"/>
            <a:chExt cx="1991511" cy="1748992"/>
          </a:xfrm>
        </p:grpSpPr>
        <p:sp>
          <p:nvSpPr>
            <p:cNvPr id="11" name="CaixaDeTexto 11">
              <a:extLst>
                <a:ext uri="{FF2B5EF4-FFF2-40B4-BE49-F238E27FC236}">
                  <a16:creationId xmlns:a16="http://schemas.microsoft.com/office/drawing/2014/main" id="{E82C5F76-9B20-4CB1-81D7-0F725ACFBAA5}"/>
                </a:ext>
              </a:extLst>
            </p:cNvPr>
            <p:cNvSpPr txBox="1"/>
            <p:nvPr/>
          </p:nvSpPr>
          <p:spPr>
            <a:xfrm>
              <a:off x="3762060" y="3079528"/>
              <a:ext cx="1991511" cy="378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Douglas Soltis</a:t>
              </a:r>
            </a:p>
          </p:txBody>
        </p:sp>
        <p:pic>
          <p:nvPicPr>
            <p:cNvPr id="1038" name="Picture 14" descr="Douglas E. Soltis | American Academy of Arts and Sciences">
              <a:extLst>
                <a:ext uri="{FF2B5EF4-FFF2-40B4-BE49-F238E27FC236}">
                  <a16:creationId xmlns:a16="http://schemas.microsoft.com/office/drawing/2014/main" id="{64BBEA70-46D4-49FB-9274-0C77CBC9B8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9" t="11060" r="49" b="19151"/>
            <a:stretch/>
          </p:blipFill>
          <p:spPr bwMode="auto">
            <a:xfrm>
              <a:off x="4024962" y="1709096"/>
              <a:ext cx="1405511" cy="138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5D81D5-4ED6-4015-8BEB-74259979283B}"/>
              </a:ext>
            </a:extLst>
          </p:cNvPr>
          <p:cNvGrpSpPr/>
          <p:nvPr/>
        </p:nvGrpSpPr>
        <p:grpSpPr>
          <a:xfrm>
            <a:off x="307384" y="1425426"/>
            <a:ext cx="1991513" cy="1758425"/>
            <a:chOff x="1692292" y="1708187"/>
            <a:chExt cx="1991513" cy="1758425"/>
          </a:xfrm>
        </p:grpSpPr>
        <p:sp>
          <p:nvSpPr>
            <p:cNvPr id="10" name="CaixaDeTexto 2">
              <a:extLst>
                <a:ext uri="{FF2B5EF4-FFF2-40B4-BE49-F238E27FC236}">
                  <a16:creationId xmlns:a16="http://schemas.microsoft.com/office/drawing/2014/main" id="{B9BD6FF1-B025-4043-912B-C68DD1022CF5}"/>
                </a:ext>
              </a:extLst>
            </p:cNvPr>
            <p:cNvSpPr txBox="1"/>
            <p:nvPr/>
          </p:nvSpPr>
          <p:spPr>
            <a:xfrm>
              <a:off x="1692292" y="3088052"/>
              <a:ext cx="1991513" cy="378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Pamela Soltis</a:t>
              </a:r>
            </a:p>
          </p:txBody>
        </p:sp>
        <p:pic>
          <p:nvPicPr>
            <p:cNvPr id="1040" name="Picture 16" descr="Pamela Soltis named president of American Society of Plant ...">
              <a:extLst>
                <a:ext uri="{FF2B5EF4-FFF2-40B4-BE49-F238E27FC236}">
                  <a16:creationId xmlns:a16="http://schemas.microsoft.com/office/drawing/2014/main" id="{F4BBF6BA-D154-49C9-ADE0-11109322C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90" t="23883" r="30729" b="28806"/>
            <a:stretch/>
          </p:blipFill>
          <p:spPr bwMode="auto">
            <a:xfrm>
              <a:off x="1951663" y="1708187"/>
              <a:ext cx="1381051" cy="1385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" descr="NSF Logo | NSF - National Science Foundation">
            <a:extLst>
              <a:ext uri="{FF2B5EF4-FFF2-40B4-BE49-F238E27FC236}">
                <a16:creationId xmlns:a16="http://schemas.microsoft.com/office/drawing/2014/main" id="{866C68E9-D30B-495B-88C3-5D16D68F6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795" y="5079143"/>
            <a:ext cx="1414048" cy="142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Uf Logos">
            <a:extLst>
              <a:ext uri="{FF2B5EF4-FFF2-40B4-BE49-F238E27FC236}">
                <a16:creationId xmlns:a16="http://schemas.microsoft.com/office/drawing/2014/main" id="{DEE541D9-D64A-42BE-A841-E6105A68B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544" y="3396311"/>
            <a:ext cx="1463586" cy="146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ome">
            <a:extLst>
              <a:ext uri="{FF2B5EF4-FFF2-40B4-BE49-F238E27FC236}">
                <a16:creationId xmlns:a16="http://schemas.microsoft.com/office/drawing/2014/main" id="{27074B56-C4EB-413D-9722-6EB651971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206" y="5027577"/>
            <a:ext cx="2110365" cy="152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15464DCB-1041-4240-8F23-836EA47BC7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03272" y="3467434"/>
            <a:ext cx="3259477" cy="664709"/>
          </a:xfrm>
          <a:prstGeom prst="rect">
            <a:avLst/>
          </a:prstGeom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1DDE2343-F252-4DEF-BFE7-69F80A1A640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03272" y="4311467"/>
            <a:ext cx="3259477" cy="505345"/>
          </a:xfrm>
          <a:prstGeom prst="rect">
            <a:avLst/>
          </a:prstGeom>
        </p:spPr>
      </p:pic>
      <p:pic>
        <p:nvPicPr>
          <p:cNvPr id="28" name="Picture 27" descr="Diagram&#10;&#10;Description automatically generated with low confidence">
            <a:extLst>
              <a:ext uri="{FF2B5EF4-FFF2-40B4-BE49-F238E27FC236}">
                <a16:creationId xmlns:a16="http://schemas.microsoft.com/office/drawing/2014/main" id="{4E6AAFEC-C05A-4AC6-9DC9-E202E9DD60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35206" y="3310214"/>
            <a:ext cx="1610649" cy="14428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87DED67-A798-4CEF-9B88-7FA1FF4D6FDE}"/>
              </a:ext>
            </a:extLst>
          </p:cNvPr>
          <p:cNvSpPr txBox="1"/>
          <p:nvPr/>
        </p:nvSpPr>
        <p:spPr>
          <a:xfrm>
            <a:off x="916008" y="5161797"/>
            <a:ext cx="12697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Soltis </a:t>
            </a:r>
            <a:r>
              <a:rPr lang="pt-BR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Lab</a:t>
            </a:r>
            <a:endParaRPr lang="pt-BR" sz="3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70EC81-E8AF-4058-B876-80B1416B23FA}"/>
              </a:ext>
            </a:extLst>
          </p:cNvPr>
          <p:cNvSpPr txBox="1"/>
          <p:nvPr/>
        </p:nvSpPr>
        <p:spPr>
          <a:xfrm>
            <a:off x="2185755" y="5189698"/>
            <a:ext cx="27513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UF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’s </a:t>
            </a:r>
            <a:r>
              <a:rPr lang="pt-BR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Biology</a:t>
            </a:r>
            <a:r>
              <a:rPr lang="pt-B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pt-BR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Department</a:t>
            </a:r>
            <a:endParaRPr lang="pt-BR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926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0657-0B2F-4721-88BA-7E959280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5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The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Ocbil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theory, Hopper (2009)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1BA15-BC41-41B8-9793-C1D7743CF709}"/>
              </a:ext>
            </a:extLst>
          </p:cNvPr>
          <p:cNvSpPr txBox="1"/>
          <p:nvPr/>
        </p:nvSpPr>
        <p:spPr>
          <a:xfrm>
            <a:off x="237067" y="1353519"/>
            <a:ext cx="121920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indent="-5143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Reduced dispersibility, increased endemism and common rarity; </a:t>
            </a:r>
          </a:p>
          <a:p>
            <a:pPr marL="514350" marR="0" indent="-51435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marR="0" indent="-51435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Accentuated persistence-old lineages and old individuals;</a:t>
            </a:r>
          </a:p>
          <a:p>
            <a:pPr marL="514350" marR="0" indent="-51435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marR="0" indent="-51435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Retention of heterozygosity or “The James Effect”; </a:t>
            </a:r>
          </a:p>
          <a:p>
            <a:pPr marL="514350" marR="0" indent="-51435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marR="0" indent="-51435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Prolonged speciation at the margins; </a:t>
            </a:r>
          </a:p>
          <a:p>
            <a:pPr marL="514350" marR="0" indent="-51435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marR="0" indent="-51435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Adaptations to saline soils; </a:t>
            </a:r>
          </a:p>
          <a:p>
            <a:pPr marL="514350" marR="0" indent="-51435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marR="0" indent="-51435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Nutritional and other biological specialization; </a:t>
            </a:r>
          </a:p>
          <a:p>
            <a:pPr marL="514350" marR="0" indent="-51435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marR="0" indent="-51435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Special vulnerability (e.g. to soil removal) and enhanced resilience (e.g. to fragmentation). </a:t>
            </a:r>
          </a:p>
        </p:txBody>
      </p:sp>
    </p:spTree>
    <p:extLst>
      <p:ext uri="{BB962C8B-B14F-4D97-AF65-F5344CB8AC3E}">
        <p14:creationId xmlns:p14="http://schemas.microsoft.com/office/powerpoint/2010/main" val="9352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0657-0B2F-4721-88BA-7E959280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61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What do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Ocbils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look like?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EB5046-170B-41E2-AEA0-421E4BB57AD0}"/>
              </a:ext>
            </a:extLst>
          </p:cNvPr>
          <p:cNvGrpSpPr/>
          <p:nvPr/>
        </p:nvGrpSpPr>
        <p:grpSpPr>
          <a:xfrm>
            <a:off x="838200" y="1422176"/>
            <a:ext cx="10772553" cy="5147701"/>
            <a:chOff x="838200" y="1422176"/>
            <a:chExt cx="10772553" cy="5147701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73A6A58-7240-4AA4-B2FB-2546995EC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0" t="34501" r="14252" b="13804"/>
            <a:stretch/>
          </p:blipFill>
          <p:spPr>
            <a:xfrm>
              <a:off x="838200" y="1422176"/>
              <a:ext cx="10692100" cy="4433293"/>
            </a:xfrm>
            <a:prstGeom prst="rect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E2A783-C560-46D5-BAAC-8FE732A04C1D}"/>
                </a:ext>
              </a:extLst>
            </p:cNvPr>
            <p:cNvSpPr txBox="1"/>
            <p:nvPr/>
          </p:nvSpPr>
          <p:spPr>
            <a:xfrm>
              <a:off x="7154563" y="6200545"/>
              <a:ext cx="44561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Hopper, Silveira and Fiedler (2016) </a:t>
              </a:r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6BCA87-5979-4E8D-B30E-848649D94C9C}"/>
                </a:ext>
              </a:extLst>
            </p:cNvPr>
            <p:cNvSpPr txBox="1"/>
            <p:nvPr/>
          </p:nvSpPr>
          <p:spPr>
            <a:xfrm>
              <a:off x="838200" y="6046657"/>
              <a:ext cx="6577264" cy="52322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Young, often disturbed, fertile landscapes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AC8C580-D291-474C-9066-4C4FA5F1875B}"/>
                </a:ext>
              </a:extLst>
            </p:cNvPr>
            <p:cNvCxnSpPr>
              <a:cxnSpLocks/>
            </p:cNvCxnSpPr>
            <p:nvPr/>
          </p:nvCxnSpPr>
          <p:spPr>
            <a:xfrm>
              <a:off x="2194369" y="4633719"/>
              <a:ext cx="0" cy="1412938"/>
            </a:xfrm>
            <a:prstGeom prst="straightConnector1">
              <a:avLst/>
            </a:prstGeom>
            <a:ln w="1016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DD69EDF-7296-4606-B74A-6861741DA10D}"/>
              </a:ext>
            </a:extLst>
          </p:cNvPr>
          <p:cNvSpPr txBox="1"/>
          <p:nvPr/>
        </p:nvSpPr>
        <p:spPr>
          <a:xfrm>
            <a:off x="2394561" y="2708952"/>
            <a:ext cx="4383308" cy="83099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Old, climatically stable infertile landscapes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53614C-B38C-4BC4-8EFD-E98ACADA68FE}"/>
              </a:ext>
            </a:extLst>
          </p:cNvPr>
          <p:cNvCxnSpPr>
            <a:cxnSpLocks/>
          </p:cNvCxnSpPr>
          <p:nvPr/>
        </p:nvCxnSpPr>
        <p:spPr>
          <a:xfrm flipH="1" flipV="1">
            <a:off x="6777869" y="3167406"/>
            <a:ext cx="1574279" cy="1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09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72E25B-3639-498F-BD54-324520F63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87" t="28837" r="17761" b="11938"/>
          <a:stretch/>
        </p:blipFill>
        <p:spPr>
          <a:xfrm>
            <a:off x="2002465" y="1398181"/>
            <a:ext cx="8187070" cy="4061637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E8F22E7-E7D0-40FA-9AB3-93AFE66C2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2" r="2687"/>
          <a:stretch/>
        </p:blipFill>
        <p:spPr bwMode="auto">
          <a:xfrm>
            <a:off x="236865" y="888959"/>
            <a:ext cx="3118417" cy="202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B7C12-5B5F-46A4-BF54-9782B67FA8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2" b="16255"/>
          <a:stretch/>
        </p:blipFill>
        <p:spPr>
          <a:xfrm>
            <a:off x="233200" y="4637765"/>
            <a:ext cx="3118417" cy="202731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C10E356-631F-4CB0-A297-93354670B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18"/>
          <a:stretch/>
        </p:blipFill>
        <p:spPr bwMode="auto">
          <a:xfrm>
            <a:off x="8840384" y="4637767"/>
            <a:ext cx="3118417" cy="202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E8F6ED-52C4-4DC0-AC24-68A456133F86}"/>
              </a:ext>
            </a:extLst>
          </p:cNvPr>
          <p:cNvSpPr txBox="1"/>
          <p:nvPr/>
        </p:nvSpPr>
        <p:spPr>
          <a:xfrm>
            <a:off x="8854351" y="6299886"/>
            <a:ext cx="1545240" cy="369332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Hans </a:t>
            </a:r>
            <a:r>
              <a:rPr lang="en-US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Lambers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417D1D-4254-426C-A0EE-9D85EF38C548}"/>
              </a:ext>
            </a:extLst>
          </p:cNvPr>
          <p:cNvSpPr txBox="1"/>
          <p:nvPr/>
        </p:nvSpPr>
        <p:spPr>
          <a:xfrm>
            <a:off x="233199" y="6299886"/>
            <a:ext cx="1545240" cy="369332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Maria Cortez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DFA184-9051-40BA-80BF-2FCDCF848808}"/>
              </a:ext>
            </a:extLst>
          </p:cNvPr>
          <p:cNvSpPr txBox="1"/>
          <p:nvPr/>
        </p:nvSpPr>
        <p:spPr>
          <a:xfrm>
            <a:off x="247168" y="2546941"/>
            <a:ext cx="1545240" cy="369332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Yuribia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 Vivas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" name="Picture 8" descr="undefined">
            <a:extLst>
              <a:ext uri="{FF2B5EF4-FFF2-40B4-BE49-F238E27FC236}">
                <a16:creationId xmlns:a16="http://schemas.microsoft.com/office/drawing/2014/main" id="{B46FD1BD-AA4D-48BF-97F0-FADBDC2C6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" r="2671" b="14637"/>
          <a:stretch/>
        </p:blipFill>
        <p:spPr bwMode="auto">
          <a:xfrm>
            <a:off x="8840383" y="888961"/>
            <a:ext cx="3118417" cy="202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6866F8-CF6F-41B7-9D00-C358399DC6DE}"/>
              </a:ext>
            </a:extLst>
          </p:cNvPr>
          <p:cNvSpPr txBox="1"/>
          <p:nvPr/>
        </p:nvSpPr>
        <p:spPr>
          <a:xfrm>
            <a:off x="8840383" y="2545539"/>
            <a:ext cx="1741601" cy="369332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Steven L. </a:t>
            </a:r>
            <a:r>
              <a:rPr lang="en-US" b="0" i="0" dirty="0" err="1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Chown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8B04A-99DD-470A-A3E0-27928A91B616}"/>
              </a:ext>
            </a:extLst>
          </p:cNvPr>
          <p:cNvSpPr txBox="1"/>
          <p:nvPr/>
        </p:nvSpPr>
        <p:spPr>
          <a:xfrm>
            <a:off x="10166917" y="3613069"/>
            <a:ext cx="21077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Southwestern Australian Floristic Region (SWAFR) 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6FC792-FC66-4EC2-A49F-FC0EE4089DE6}"/>
              </a:ext>
            </a:extLst>
          </p:cNvPr>
          <p:cNvSpPr txBox="1"/>
          <p:nvPr/>
        </p:nvSpPr>
        <p:spPr>
          <a:xfrm>
            <a:off x="132017" y="3018429"/>
            <a:ext cx="1870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Pantepuis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2250C0-7448-4858-92F2-7640F05F5CBA}"/>
              </a:ext>
            </a:extLst>
          </p:cNvPr>
          <p:cNvSpPr txBox="1"/>
          <p:nvPr/>
        </p:nvSpPr>
        <p:spPr>
          <a:xfrm>
            <a:off x="203960" y="3987296"/>
            <a:ext cx="1545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Campo rupestre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3FD542-B66F-47FB-952A-CEEF749FA395}"/>
              </a:ext>
            </a:extLst>
          </p:cNvPr>
          <p:cNvSpPr txBox="1"/>
          <p:nvPr/>
        </p:nvSpPr>
        <p:spPr>
          <a:xfrm>
            <a:off x="10137676" y="3002481"/>
            <a:ext cx="21662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Great Cape Floristic Region (GCFR)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77A084-5640-43A1-8B24-99692AF3CA14}"/>
              </a:ext>
            </a:extLst>
          </p:cNvPr>
          <p:cNvCxnSpPr>
            <a:cxnSpLocks/>
          </p:cNvCxnSpPr>
          <p:nvPr/>
        </p:nvCxnSpPr>
        <p:spPr>
          <a:xfrm flipH="1" flipV="1">
            <a:off x="3351617" y="2456121"/>
            <a:ext cx="1589520" cy="1115202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797BE6-6D80-463B-9D32-9C9D231B2318}"/>
              </a:ext>
            </a:extLst>
          </p:cNvPr>
          <p:cNvCxnSpPr>
            <a:cxnSpLocks/>
          </p:cNvCxnSpPr>
          <p:nvPr/>
        </p:nvCxnSpPr>
        <p:spPr>
          <a:xfrm flipH="1">
            <a:off x="3380857" y="3817088"/>
            <a:ext cx="1609135" cy="1935126"/>
          </a:xfrm>
          <a:prstGeom prst="straightConnector1">
            <a:avLst/>
          </a:prstGeom>
          <a:ln w="63500" cmpd="sng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5FF144-6DEE-49CB-B7BD-4CD00C03A3B7}"/>
              </a:ext>
            </a:extLst>
          </p:cNvPr>
          <p:cNvCxnSpPr>
            <a:cxnSpLocks/>
          </p:cNvCxnSpPr>
          <p:nvPr/>
        </p:nvCxnSpPr>
        <p:spPr>
          <a:xfrm flipV="1">
            <a:off x="6541780" y="2890854"/>
            <a:ext cx="2208689" cy="1276214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679E79-D320-4CEF-8C9F-97FD6E2DCD6D}"/>
              </a:ext>
            </a:extLst>
          </p:cNvPr>
          <p:cNvCxnSpPr>
            <a:cxnSpLocks/>
          </p:cNvCxnSpPr>
          <p:nvPr/>
        </p:nvCxnSpPr>
        <p:spPr>
          <a:xfrm>
            <a:off x="8750469" y="4182310"/>
            <a:ext cx="675221" cy="537368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D46B3925-C4E1-4632-8A4C-11C9E02312F4}"/>
              </a:ext>
            </a:extLst>
          </p:cNvPr>
          <p:cNvSpPr txBox="1">
            <a:spLocks/>
          </p:cNvSpPr>
          <p:nvPr/>
        </p:nvSpPr>
        <p:spPr>
          <a:xfrm>
            <a:off x="840033" y="17602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Where are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Ocbils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located?</a:t>
            </a:r>
          </a:p>
        </p:txBody>
      </p:sp>
    </p:spTree>
    <p:extLst>
      <p:ext uri="{BB962C8B-B14F-4D97-AF65-F5344CB8AC3E}">
        <p14:creationId xmlns:p14="http://schemas.microsoft.com/office/powerpoint/2010/main" val="153185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F90241D6-B26E-4997-968D-4BAD6BF2FDC5}"/>
              </a:ext>
            </a:extLst>
          </p:cNvPr>
          <p:cNvSpPr txBox="1">
            <a:spLocks/>
          </p:cNvSpPr>
          <p:nvPr/>
        </p:nvSpPr>
        <p:spPr>
          <a:xfrm>
            <a:off x="838200" y="25695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Characteristics of major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Ocbils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8" name="Imagem 4" descr="Uma imagem contendo planta, grama, ao ar livre, árvore&#10;&#10;Descrição gerada automaticamente">
            <a:extLst>
              <a:ext uri="{FF2B5EF4-FFF2-40B4-BE49-F238E27FC236}">
                <a16:creationId xmlns:a16="http://schemas.microsoft.com/office/drawing/2014/main" id="{9BB70DC5-D2C9-4FA1-86B5-50D20EA957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0" b="-3"/>
          <a:stretch/>
        </p:blipFill>
        <p:spPr>
          <a:xfrm>
            <a:off x="8370146" y="3968482"/>
            <a:ext cx="3432413" cy="2434341"/>
          </a:xfrm>
          <a:prstGeom prst="rect">
            <a:avLst/>
          </a:prstGeom>
        </p:spPr>
      </p:pic>
      <p:pic>
        <p:nvPicPr>
          <p:cNvPr id="2" name="Picture 2" descr="WATCH: Inside the Cape Floral Kingdom: The most magnificent little ...">
            <a:extLst>
              <a:ext uri="{FF2B5EF4-FFF2-40B4-BE49-F238E27FC236}">
                <a16:creationId xmlns:a16="http://schemas.microsoft.com/office/drawing/2014/main" id="{E1DA6153-27FB-4F46-8159-A7F2DD713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" r="13753"/>
          <a:stretch/>
        </p:blipFill>
        <p:spPr bwMode="auto">
          <a:xfrm>
            <a:off x="4409507" y="1067921"/>
            <a:ext cx="3434639" cy="241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AB4B51D4-8650-45F5-893D-4C35E0469A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2" t="16349" r="12854"/>
          <a:stretch/>
        </p:blipFill>
        <p:spPr>
          <a:xfrm>
            <a:off x="8370257" y="1067922"/>
            <a:ext cx="3434639" cy="2418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75E66-6913-4BDE-AFE4-EB6E550B60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806" t="31338" r="28529" b="8983"/>
          <a:stretch/>
        </p:blipFill>
        <p:spPr>
          <a:xfrm>
            <a:off x="387103" y="1067922"/>
            <a:ext cx="3434639" cy="2418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09F622-040C-48B8-94D6-66FDF4243100}"/>
              </a:ext>
            </a:extLst>
          </p:cNvPr>
          <p:cNvSpPr txBox="1"/>
          <p:nvPr/>
        </p:nvSpPr>
        <p:spPr>
          <a:xfrm>
            <a:off x="4409507" y="3116163"/>
            <a:ext cx="2240482" cy="369332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trike="noStrike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stieviewondertours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4E5BC-2998-4516-9AF5-973E1E8758B7}"/>
              </a:ext>
            </a:extLst>
          </p:cNvPr>
          <p:cNvSpPr txBox="1"/>
          <p:nvPr/>
        </p:nvSpPr>
        <p:spPr>
          <a:xfrm>
            <a:off x="387103" y="3117514"/>
            <a:ext cx="1685041" cy="369332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Ken McNamara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94CD99-2CBC-4B2C-B1DD-430859EACCD3}"/>
              </a:ext>
            </a:extLst>
          </p:cNvPr>
          <p:cNvSpPr txBox="1"/>
          <p:nvPr/>
        </p:nvSpPr>
        <p:spPr>
          <a:xfrm>
            <a:off x="8370146" y="3096217"/>
            <a:ext cx="1545240" cy="369332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Maria Cortez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0CD622-AB84-45A4-8F5B-F1707C711CFB}"/>
              </a:ext>
            </a:extLst>
          </p:cNvPr>
          <p:cNvSpPr txBox="1"/>
          <p:nvPr/>
        </p:nvSpPr>
        <p:spPr>
          <a:xfrm>
            <a:off x="328508" y="4143437"/>
            <a:ext cx="7853911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Flora</a:t>
            </a:r>
            <a:r>
              <a:rPr lang="en-US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dominated by shrubs and grasses and unusual families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2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igh species diversity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levels of </a:t>
            </a:r>
            <a:r>
              <a:rPr lang="en-US" sz="2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endemism</a:t>
            </a:r>
            <a:endParaRPr lang="en-US" sz="24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Many microhabitats</a:t>
            </a:r>
            <a:endParaRPr lang="en-US" sz="2400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516B90-AFE6-47DD-8B20-8F22C88990DC}"/>
              </a:ext>
            </a:extLst>
          </p:cNvPr>
          <p:cNvSpPr txBox="1"/>
          <p:nvPr/>
        </p:nvSpPr>
        <p:spPr>
          <a:xfrm>
            <a:off x="7910083" y="3516603"/>
            <a:ext cx="2310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VELLOZIACEAE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DBAEF8-D8CB-4812-B83C-B9D2E6B056FC}"/>
              </a:ext>
            </a:extLst>
          </p:cNvPr>
          <p:cNvSpPr txBox="1"/>
          <p:nvPr/>
        </p:nvSpPr>
        <p:spPr>
          <a:xfrm>
            <a:off x="7910083" y="6416820"/>
            <a:ext cx="2465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ERIOCAULACEAE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078B6A-3400-4DE8-A988-A3349412FA4E}"/>
              </a:ext>
            </a:extLst>
          </p:cNvPr>
          <p:cNvSpPr txBox="1"/>
          <p:nvPr/>
        </p:nvSpPr>
        <p:spPr>
          <a:xfrm>
            <a:off x="8370146" y="6031837"/>
            <a:ext cx="1545240" cy="369332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Maria Cortez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6635A-ED5D-4AEF-8EAC-1848EA459E0E}"/>
              </a:ext>
            </a:extLst>
          </p:cNvPr>
          <p:cNvSpPr txBox="1"/>
          <p:nvPr/>
        </p:nvSpPr>
        <p:spPr>
          <a:xfrm>
            <a:off x="3043524" y="3565069"/>
            <a:ext cx="94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SWAFR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02F04-9B41-4D80-8418-C5140DA230C9}"/>
              </a:ext>
            </a:extLst>
          </p:cNvPr>
          <p:cNvSpPr txBox="1"/>
          <p:nvPr/>
        </p:nvSpPr>
        <p:spPr>
          <a:xfrm>
            <a:off x="7256004" y="3565069"/>
            <a:ext cx="94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GCFR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52858B-AB13-4A43-B6F5-BF8FEAFFFF97}"/>
              </a:ext>
            </a:extLst>
          </p:cNvPr>
          <p:cNvSpPr txBox="1"/>
          <p:nvPr/>
        </p:nvSpPr>
        <p:spPr>
          <a:xfrm>
            <a:off x="10048635" y="3520928"/>
            <a:ext cx="197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Campo rupestre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0C9A70-D0D7-4E74-9711-159EB3E93E80}"/>
              </a:ext>
            </a:extLst>
          </p:cNvPr>
          <p:cNvSpPr txBox="1"/>
          <p:nvPr/>
        </p:nvSpPr>
        <p:spPr>
          <a:xfrm>
            <a:off x="204131" y="3565069"/>
            <a:ext cx="1558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accent6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P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ROTEACEAE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B1E97E-8C01-48D0-A5CE-D0A0292A595A}"/>
              </a:ext>
            </a:extLst>
          </p:cNvPr>
          <p:cNvSpPr txBox="1"/>
          <p:nvPr/>
        </p:nvSpPr>
        <p:spPr>
          <a:xfrm>
            <a:off x="4255464" y="3565069"/>
            <a:ext cx="1558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accent6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P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ROTEACEAE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D350FE-702B-4EB9-A208-8671115BFE93}"/>
              </a:ext>
            </a:extLst>
          </p:cNvPr>
          <p:cNvSpPr txBox="1"/>
          <p:nvPr/>
        </p:nvSpPr>
        <p:spPr>
          <a:xfrm>
            <a:off x="10086352" y="6409155"/>
            <a:ext cx="1975759" cy="376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Campo rupestre</a:t>
            </a:r>
          </a:p>
        </p:txBody>
      </p:sp>
    </p:spTree>
    <p:extLst>
      <p:ext uri="{BB962C8B-B14F-4D97-AF65-F5344CB8AC3E}">
        <p14:creationId xmlns:p14="http://schemas.microsoft.com/office/powerpoint/2010/main" val="310643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0657-0B2F-4721-88BA-7E959280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Objectives and 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941906-DDD6-433D-981F-F167E06DC665}"/>
              </a:ext>
            </a:extLst>
          </p:cNvPr>
          <p:cNvSpPr txBox="1"/>
          <p:nvPr/>
        </p:nvSpPr>
        <p:spPr>
          <a:xfrm>
            <a:off x="113121" y="1690688"/>
            <a:ext cx="1196575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 part of the second premise of the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Ocbil</a:t>
            </a:r>
            <a:r>
              <a:rPr lang="en-US" sz="24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theory: </a:t>
            </a:r>
            <a:r>
              <a:rPr lang="en-US" sz="24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Accentuated persistence-old lineages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i="1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Geographical framework:</a:t>
            </a:r>
            <a:r>
              <a:rPr lang="en-US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South America</a:t>
            </a:r>
            <a:r>
              <a:rPr lang="en-US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(c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ampos rupestres), Sub-Saharan Africa (GCFR) and Australia (SWAFR).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the past and current environmental characteristics </a:t>
            </a:r>
            <a:r>
              <a:rPr lang="en-US" sz="2400" dirty="0">
                <a:solidFill>
                  <a:srgbClr val="000000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the geographic regions selected to test whether ancient lineages are more common in the </a:t>
            </a:r>
            <a:r>
              <a:rPr lang="en-US" sz="2400" dirty="0" err="1">
                <a:solidFill>
                  <a:srgbClr val="000000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Ocbils</a:t>
            </a:r>
            <a:r>
              <a:rPr lang="en-US" sz="2400" dirty="0">
                <a:solidFill>
                  <a:srgbClr val="000000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found in these regions. </a:t>
            </a:r>
            <a:r>
              <a:rPr lang="en-US" sz="24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4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 approach offers a quantitative framework to test the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Ocbil</a:t>
            </a:r>
            <a:r>
              <a:rPr lang="en-US" sz="24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theory.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349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0657-0B2F-4721-88BA-7E959280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95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Retrieving phylogenetic and spatial data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8177E5-A6D8-4115-BD78-F842049463D3}"/>
              </a:ext>
            </a:extLst>
          </p:cNvPr>
          <p:cNvGrpSpPr/>
          <p:nvPr/>
        </p:nvGrpSpPr>
        <p:grpSpPr>
          <a:xfrm>
            <a:off x="656725" y="1066458"/>
            <a:ext cx="11131324" cy="5339776"/>
            <a:chOff x="656725" y="1066458"/>
            <a:chExt cx="11131324" cy="533977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83A7A0-090F-4F5F-B361-C12E408DD281}"/>
                </a:ext>
              </a:extLst>
            </p:cNvPr>
            <p:cNvCxnSpPr>
              <a:cxnSpLocks/>
            </p:cNvCxnSpPr>
            <p:nvPr/>
          </p:nvCxnSpPr>
          <p:spPr>
            <a:xfrm>
              <a:off x="6676550" y="1358844"/>
              <a:ext cx="0" cy="5047389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17DEAA-4425-481C-9BEE-73BD49D248BB}"/>
                </a:ext>
              </a:extLst>
            </p:cNvPr>
            <p:cNvCxnSpPr>
              <a:cxnSpLocks/>
              <a:stCxn id="4" idx="0"/>
              <a:endCxn id="18" idx="2"/>
            </p:cNvCxnSpPr>
            <p:nvPr/>
          </p:nvCxnSpPr>
          <p:spPr>
            <a:xfrm flipV="1">
              <a:off x="9724621" y="4214664"/>
              <a:ext cx="207772" cy="761948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786E52-E958-4E79-AFF3-58A7A0337E5B}"/>
                </a:ext>
              </a:extLst>
            </p:cNvPr>
            <p:cNvSpPr txBox="1"/>
            <p:nvPr/>
          </p:nvSpPr>
          <p:spPr>
            <a:xfrm>
              <a:off x="656725" y="1617116"/>
              <a:ext cx="2815991" cy="18912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000000"/>
                  </a:solidFill>
                  <a:latin typeface="+mj-lt"/>
                  <a:ea typeface="Times New Roman" panose="02020603050405020304" pitchFamily="18" charset="0"/>
                </a:rPr>
                <a:t>D</a:t>
              </a:r>
              <a:r>
                <a:rPr lang="en-US" sz="20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</a:rPr>
                <a:t>ated seed plant phylogeny by Smith &amp; Brown (2018) </a:t>
              </a:r>
              <a:r>
                <a:rPr lang="en-US" sz="20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sym typeface="Wingdings" panose="05000000000000000000" pitchFamily="2" charset="2"/>
                </a:rPr>
                <a:t></a:t>
              </a:r>
              <a:r>
                <a:rPr lang="en-US" sz="20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</a:rPr>
                <a:t> only accepted names.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C4AE9E-B740-43C0-893A-D6BC7D93B56D}"/>
                </a:ext>
              </a:extLst>
            </p:cNvPr>
            <p:cNvSpPr txBox="1"/>
            <p:nvPr/>
          </p:nvSpPr>
          <p:spPr>
            <a:xfrm>
              <a:off x="656725" y="4111312"/>
              <a:ext cx="2815991" cy="18912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</a:rPr>
                <a:t>Bounding box </a:t>
              </a:r>
              <a:r>
                <a:rPr lang="en-US" sz="2000" dirty="0">
                  <a:solidFill>
                    <a:srgbClr val="000000"/>
                  </a:solidFill>
                  <a:latin typeface="+mj-lt"/>
                  <a:ea typeface="Times New Roman" panose="02020603050405020304" pitchFamily="18" charset="0"/>
                  <a:sym typeface="Wingdings" panose="05000000000000000000" pitchFamily="2" charset="2"/>
                </a:rPr>
                <a:t> </a:t>
              </a:r>
            </a:p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</a:rPr>
                <a:t>South America </a:t>
              </a:r>
            </a:p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</a:rPr>
                <a:t>Sub-Saharan Africa</a:t>
              </a:r>
            </a:p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</a:rPr>
                <a:t>Australia  </a:t>
              </a:r>
              <a:endParaRPr lang="en-US" sz="2000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F8205F5-A81B-4FE0-8C79-E3B099E08A99}"/>
                </a:ext>
              </a:extLst>
            </p:cNvPr>
            <p:cNvGrpSpPr/>
            <p:nvPr/>
          </p:nvGrpSpPr>
          <p:grpSpPr>
            <a:xfrm>
              <a:off x="3846258" y="2714966"/>
              <a:ext cx="2420960" cy="2041534"/>
              <a:chOff x="3846258" y="2644113"/>
              <a:chExt cx="2420960" cy="204153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F32E082-81D5-4EA0-92F9-774A71A6C42C}"/>
                  </a:ext>
                </a:extLst>
              </p:cNvPr>
              <p:cNvSpPr txBox="1"/>
              <p:nvPr/>
            </p:nvSpPr>
            <p:spPr>
              <a:xfrm>
                <a:off x="3846258" y="2644113"/>
                <a:ext cx="2420957" cy="2041534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pic>
            <p:nvPicPr>
              <p:cNvPr id="1026" name="Picture 2" descr="Research | iDigBio">
                <a:extLst>
                  <a:ext uri="{FF2B5EF4-FFF2-40B4-BE49-F238E27FC236}">
                    <a16:creationId xmlns:a16="http://schemas.microsoft.com/office/drawing/2014/main" id="{47D25E57-373E-496E-9B0F-DFA9AA367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7848" y="3156599"/>
                <a:ext cx="1817781" cy="5619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GBIF">
                <a:extLst>
                  <a:ext uri="{FF2B5EF4-FFF2-40B4-BE49-F238E27FC236}">
                    <a16:creationId xmlns:a16="http://schemas.microsoft.com/office/drawing/2014/main" id="{9E6A3F34-3A2B-447F-9F42-1BB5366E04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7847" y="3779776"/>
                <a:ext cx="1817781" cy="9058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C8B694-8134-4963-AD5D-06D9CC5DA4C1}"/>
                  </a:ext>
                </a:extLst>
              </p:cNvPr>
              <p:cNvSpPr txBox="1"/>
              <p:nvPr/>
            </p:nvSpPr>
            <p:spPr>
              <a:xfrm>
                <a:off x="3846261" y="2644113"/>
                <a:ext cx="2420957" cy="506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Occurrence data</a:t>
                </a: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08A59D5-B14C-467C-A934-B2E512965B42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3472714" y="2572217"/>
              <a:ext cx="373544" cy="1163516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D03A53D-CBE1-490A-BF70-C3B0476FF0EA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3472714" y="3735733"/>
              <a:ext cx="373544" cy="109039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7232D9E-338C-44BE-97F9-41690E228338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253268" y="3499853"/>
              <a:ext cx="40177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D32E84-712D-4B16-9D96-5BBB9A9B0446}"/>
                </a:ext>
              </a:extLst>
            </p:cNvPr>
            <p:cNvSpPr txBox="1"/>
            <p:nvPr/>
          </p:nvSpPr>
          <p:spPr>
            <a:xfrm>
              <a:off x="6675132" y="2785042"/>
              <a:ext cx="1817781" cy="142962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</a:rPr>
                <a:t>cleaning steps</a:t>
              </a:r>
            </a:p>
            <a:p>
              <a:pPr algn="ctr">
                <a:lnSpc>
                  <a:spcPct val="150000"/>
                </a:lnSpc>
              </a:pPr>
              <a:endParaRPr lang="en-US" sz="20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</a:rPr>
                <a:t> 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A635B32-F241-4F50-AD46-7069C8E10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1184" y="3485015"/>
              <a:ext cx="387262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72FE2C-60C4-4B38-8FD6-61130308FF5E}"/>
                </a:ext>
              </a:extLst>
            </p:cNvPr>
            <p:cNvSpPr txBox="1"/>
            <p:nvPr/>
          </p:nvSpPr>
          <p:spPr>
            <a:xfrm>
              <a:off x="8868446" y="2785042"/>
              <a:ext cx="2127893" cy="142962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</a:rPr>
                <a:t>Unique</a:t>
              </a:r>
            </a:p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000000"/>
                  </a:solidFill>
                  <a:latin typeface="+mj-lt"/>
                  <a:ea typeface="Times New Roman" panose="02020603050405020304" pitchFamily="18" charset="0"/>
                </a:rPr>
                <a:t>Sufficient</a:t>
              </a:r>
            </a:p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+mj-lt"/>
                  <a:ea typeface="Times New Roman" panose="02020603050405020304" pitchFamily="18" charset="0"/>
                </a:rPr>
                <a:t>Correctly assigned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7FB37C-9030-4A52-A035-28AA628A8F80}"/>
                </a:ext>
              </a:extLst>
            </p:cNvPr>
            <p:cNvSpPr txBox="1"/>
            <p:nvPr/>
          </p:nvSpPr>
          <p:spPr>
            <a:xfrm>
              <a:off x="7661193" y="4976612"/>
              <a:ext cx="4126856" cy="142962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</a:rPr>
                <a:t>bad GBIF or </a:t>
              </a:r>
              <a:r>
                <a:rPr lang="en-US" sz="2000" dirty="0" err="1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</a:rPr>
                <a:t>iDigBio</a:t>
              </a:r>
              <a:r>
                <a:rPr lang="en-US" sz="20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</a:rPr>
                <a:t> flags </a:t>
              </a:r>
            </a:p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</a:rPr>
                <a:t>removed locality points outside the distribution predicted by POW </a:t>
              </a:r>
              <a:endPara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A8019B4-08B8-408D-8807-03ED500C2669}"/>
                </a:ext>
              </a:extLst>
            </p:cNvPr>
            <p:cNvSpPr txBox="1"/>
            <p:nvPr/>
          </p:nvSpPr>
          <p:spPr>
            <a:xfrm>
              <a:off x="8972309" y="3789354"/>
              <a:ext cx="1907894" cy="369332"/>
            </a:xfrm>
            <a:prstGeom prst="rect">
              <a:avLst/>
            </a:prstGeom>
            <a:noFill/>
            <a:ln w="25400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3" name="Picture 2" descr="Lifemapper">
              <a:extLst>
                <a:ext uri="{FF2B5EF4-FFF2-40B4-BE49-F238E27FC236}">
                  <a16:creationId xmlns:a16="http://schemas.microsoft.com/office/drawing/2014/main" id="{90E83C3B-7085-435B-9A77-255FCC7375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995" y="3429000"/>
              <a:ext cx="1658513" cy="612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F167FA-1D25-43E1-B07A-2BC192E7111C}"/>
                </a:ext>
              </a:extLst>
            </p:cNvPr>
            <p:cNvSpPr txBox="1"/>
            <p:nvPr/>
          </p:nvSpPr>
          <p:spPr>
            <a:xfrm>
              <a:off x="656725" y="1066458"/>
              <a:ext cx="3265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BEA2DC-A964-4EDD-B0F7-A842687F35E2}"/>
                </a:ext>
              </a:extLst>
            </p:cNvPr>
            <p:cNvSpPr txBox="1"/>
            <p:nvPr/>
          </p:nvSpPr>
          <p:spPr>
            <a:xfrm>
              <a:off x="3846255" y="2155477"/>
              <a:ext cx="3265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B51DF3-F701-4B48-A4BB-FC7F2EA152D3}"/>
                </a:ext>
              </a:extLst>
            </p:cNvPr>
            <p:cNvSpPr txBox="1"/>
            <p:nvPr/>
          </p:nvSpPr>
          <p:spPr>
            <a:xfrm>
              <a:off x="6675129" y="2260262"/>
              <a:ext cx="3265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3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0C9FF6-EF2D-46B1-B25E-06E11E6F97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6255" y="1358845"/>
              <a:ext cx="0" cy="5047389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038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0657-0B2F-4721-88BA-7E959280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97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Retrieving environmental data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FB37C-9030-4A52-A035-28AA628A8F80}"/>
              </a:ext>
            </a:extLst>
          </p:cNvPr>
          <p:cNvSpPr txBox="1"/>
          <p:nvPr/>
        </p:nvSpPr>
        <p:spPr>
          <a:xfrm>
            <a:off x="874608" y="4101152"/>
            <a:ext cx="5002209" cy="23453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gtopo30</a:t>
            </a:r>
            <a:r>
              <a:rPr lang="en-US" sz="20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</a:rPr>
              <a:t>E</a:t>
            </a: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levation</a:t>
            </a:r>
            <a:endParaRPr lang="en-US" sz="2000" i="1" dirty="0">
              <a:solidFill>
                <a:srgbClr val="000000"/>
              </a:solidFill>
              <a:latin typeface="Calibri Light" panose="020F0302020204030204" pitchFamily="34" charset="0"/>
              <a:ea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i="1" dirty="0">
              <a:solidFill>
                <a:srgbClr val="000000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i="1" dirty="0">
              <a:solidFill>
                <a:srgbClr val="000000"/>
              </a:solidFill>
              <a:latin typeface="Calibri Light" panose="020F0302020204030204" pitchFamily="34" charset="0"/>
              <a:ea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43AC5-C1F7-4352-B636-D7EBA7F3C9F8}"/>
              </a:ext>
            </a:extLst>
          </p:cNvPr>
          <p:cNvSpPr txBox="1"/>
          <p:nvPr/>
        </p:nvSpPr>
        <p:spPr>
          <a:xfrm>
            <a:off x="874608" y="1638136"/>
            <a:ext cx="5002210" cy="23529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WorldClim</a:t>
            </a:r>
            <a:endParaRPr lang="en-US" sz="2000" b="1" dirty="0">
              <a:solidFill>
                <a:srgbClr val="000000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Bioclim</a:t>
            </a: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 1</a:t>
            </a:r>
            <a:r>
              <a:rPr lang="en-US" sz="20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 (Annual Mean Temperature),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Bioclim</a:t>
            </a: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 7</a:t>
            </a:r>
            <a:r>
              <a:rPr lang="en-US" sz="20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 (Temperature Annual Range),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Bioclim</a:t>
            </a: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 12</a:t>
            </a:r>
            <a:r>
              <a:rPr lang="en-US" sz="20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 (Annual Precipitation)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Bioclim</a:t>
            </a: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 17</a:t>
            </a:r>
            <a:r>
              <a:rPr lang="en-US" sz="20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 (Precipitation of Driest Quarter)</a:t>
            </a:r>
            <a:endParaRPr lang="en-US" sz="2000" dirty="0">
              <a:solidFill>
                <a:srgbClr val="000000"/>
              </a:solidFill>
              <a:latin typeface="Calibri Light" panose="020F03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5F80DA-1912-4AFA-B7EF-159AACD72F73}"/>
              </a:ext>
            </a:extLst>
          </p:cNvPr>
          <p:cNvSpPr txBox="1"/>
          <p:nvPr/>
        </p:nvSpPr>
        <p:spPr>
          <a:xfrm>
            <a:off x="6544878" y="1638136"/>
            <a:ext cx="5002209" cy="23529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Paleoclim</a:t>
            </a:r>
            <a:endParaRPr lang="en-US" sz="2000" b="1" dirty="0">
              <a:solidFill>
                <a:srgbClr val="000000"/>
              </a:solidFill>
              <a:latin typeface="Calibri Light" panose="020F0302020204030204" pitchFamily="34" charset="0"/>
              <a:ea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alculated pairwise distance between </a:t>
            </a: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</a:rPr>
              <a:t>6</a:t>
            </a:r>
            <a:r>
              <a:rPr lang="en-US" sz="20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 time frames for temperature and precipitation data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Calibri Light" panose="020F0302020204030204" pitchFamily="34" charset="0"/>
              <a:ea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Calibri Light" panose="020F03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793EF-2EB6-494C-B26B-B396279529B2}"/>
              </a:ext>
            </a:extLst>
          </p:cNvPr>
          <p:cNvSpPr txBox="1"/>
          <p:nvPr/>
        </p:nvSpPr>
        <p:spPr>
          <a:xfrm>
            <a:off x="6544878" y="4101152"/>
            <a:ext cx="5002209" cy="23529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Soil Grids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Sand content</a:t>
            </a:r>
            <a:endParaRPr lang="en-US" sz="2000" i="1" dirty="0">
              <a:solidFill>
                <a:srgbClr val="000000"/>
              </a:solidFill>
              <a:latin typeface="Calibri Light" panose="020F0302020204030204" pitchFamily="34" charset="0"/>
              <a:ea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Soil organic carbon content</a:t>
            </a:r>
            <a:endParaRPr lang="en-US" sz="2000" i="1" dirty="0">
              <a:solidFill>
                <a:srgbClr val="000000"/>
              </a:solidFill>
              <a:latin typeface="Calibri Light" panose="020F0302020204030204" pitchFamily="34" charset="0"/>
              <a:ea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Soil pH in water</a:t>
            </a:r>
            <a:endParaRPr lang="en-US" sz="2000" i="1" dirty="0">
              <a:solidFill>
                <a:srgbClr val="000000"/>
              </a:solidFill>
              <a:latin typeface="Calibri Light" panose="020F0302020204030204" pitchFamily="34" charset="0"/>
              <a:ea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Coarse fragment volumetric</a:t>
            </a:r>
            <a:r>
              <a:rPr lang="en-US" sz="20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82869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CD7A424-0998-48AE-B89B-641460B33341}"/>
              </a:ext>
            </a:extLst>
          </p:cNvPr>
          <p:cNvGrpSpPr/>
          <p:nvPr/>
        </p:nvGrpSpPr>
        <p:grpSpPr>
          <a:xfrm>
            <a:off x="294799" y="1149882"/>
            <a:ext cx="6621114" cy="5541310"/>
            <a:chOff x="294799" y="1149882"/>
            <a:chExt cx="6621114" cy="554131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A32C733-3EFA-4AC8-B1F0-FE11A8694A12}"/>
                </a:ext>
              </a:extLst>
            </p:cNvPr>
            <p:cNvGrpSpPr/>
            <p:nvPr/>
          </p:nvGrpSpPr>
          <p:grpSpPr>
            <a:xfrm>
              <a:off x="294799" y="1149882"/>
              <a:ext cx="6621114" cy="5541310"/>
              <a:chOff x="294799" y="1149882"/>
              <a:chExt cx="6621114" cy="5541310"/>
            </a:xfrm>
          </p:grpSpPr>
          <p:pic>
            <p:nvPicPr>
              <p:cNvPr id="8" name="Picture 7" descr="A close up of a cage&#10;&#10;Description automatically generated">
                <a:extLst>
                  <a:ext uri="{FF2B5EF4-FFF2-40B4-BE49-F238E27FC236}">
                    <a16:creationId xmlns:a16="http://schemas.microsoft.com/office/drawing/2014/main" id="{19006981-2844-42B5-9AB1-FA3016053E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434" r="26175" b="4100"/>
              <a:stretch/>
            </p:blipFill>
            <p:spPr>
              <a:xfrm>
                <a:off x="294799" y="1149882"/>
                <a:ext cx="3852995" cy="5516633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1599F2C-45BB-4D02-A91E-660673E603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24061" y="2069179"/>
                <a:ext cx="1802642" cy="6289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3CC45DE-C7CE-4A5C-AC0C-39952EB8F3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24061" y="2775006"/>
                <a:ext cx="1802642" cy="3963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" name="Picture 5" descr="A picture containing green, large, standing, room&#10;&#10;Description automatically generated">
                <a:extLst>
                  <a:ext uri="{FF2B5EF4-FFF2-40B4-BE49-F238E27FC236}">
                    <a16:creationId xmlns:a16="http://schemas.microsoft.com/office/drawing/2014/main" id="{6027E765-AC6F-465F-B333-C7861F278B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21" t="4259" r="11086" b="5340"/>
              <a:stretch/>
            </p:blipFill>
            <p:spPr>
              <a:xfrm>
                <a:off x="5467798" y="2113326"/>
                <a:ext cx="1006868" cy="1004712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032B1F-FE85-4790-B61F-DCDBA2E8BAA6}"/>
                  </a:ext>
                </a:extLst>
              </p:cNvPr>
              <p:cNvSpPr txBox="1"/>
              <p:nvPr/>
            </p:nvSpPr>
            <p:spPr>
              <a:xfrm flipH="1">
                <a:off x="5664204" y="3171344"/>
                <a:ext cx="61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0.5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27154C-E9E3-4833-8249-9CAB3179550E}"/>
                  </a:ext>
                </a:extLst>
              </p:cNvPr>
              <p:cNvSpPr txBox="1"/>
              <p:nvPr/>
            </p:nvSpPr>
            <p:spPr>
              <a:xfrm>
                <a:off x="4116183" y="5490863"/>
                <a:ext cx="242817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South America’s bounding box organized into an equal sized cell grid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0D4D0B-7C34-4613-A962-3F3BB5D8E9E4}"/>
                  </a:ext>
                </a:extLst>
              </p:cNvPr>
              <p:cNvSpPr txBox="1"/>
              <p:nvPr/>
            </p:nvSpPr>
            <p:spPr>
              <a:xfrm>
                <a:off x="5369108" y="1646541"/>
                <a:ext cx="1516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community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41799A-7B1E-41B1-916A-9CB7F33DA800}"/>
                  </a:ext>
                </a:extLst>
              </p:cNvPr>
              <p:cNvSpPr txBox="1"/>
              <p:nvPr/>
            </p:nvSpPr>
            <p:spPr>
              <a:xfrm>
                <a:off x="4376166" y="3664958"/>
                <a:ext cx="887682" cy="7746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E04837-FE40-44B6-B195-A22AA5665E09}"/>
                  </a:ext>
                </a:extLst>
              </p:cNvPr>
              <p:cNvSpPr txBox="1"/>
              <p:nvPr/>
            </p:nvSpPr>
            <p:spPr>
              <a:xfrm>
                <a:off x="4528566" y="3817358"/>
                <a:ext cx="887682" cy="77460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A23C73-B00E-496F-BA52-393FC1380131}"/>
                  </a:ext>
                </a:extLst>
              </p:cNvPr>
              <p:cNvSpPr txBox="1"/>
              <p:nvPr/>
            </p:nvSpPr>
            <p:spPr>
              <a:xfrm>
                <a:off x="4680966" y="3969758"/>
                <a:ext cx="887682" cy="77460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AEA48C-ED17-4C7C-9E27-18DD9E213295}"/>
                  </a:ext>
                </a:extLst>
              </p:cNvPr>
              <p:cNvSpPr txBox="1"/>
              <p:nvPr/>
            </p:nvSpPr>
            <p:spPr>
              <a:xfrm>
                <a:off x="4833366" y="4122158"/>
                <a:ext cx="887682" cy="77460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" name="Right Brace 6">
                <a:extLst>
                  <a:ext uri="{FF2B5EF4-FFF2-40B4-BE49-F238E27FC236}">
                    <a16:creationId xmlns:a16="http://schemas.microsoft.com/office/drawing/2014/main" id="{AD6A3A9C-5317-40FC-9DB6-93CF2E21BF16}"/>
                  </a:ext>
                </a:extLst>
              </p:cNvPr>
              <p:cNvSpPr/>
              <p:nvPr/>
            </p:nvSpPr>
            <p:spPr>
              <a:xfrm>
                <a:off x="5980176" y="3664958"/>
                <a:ext cx="99591" cy="1300234"/>
              </a:xfrm>
              <a:prstGeom prst="rightBrace">
                <a:avLst/>
              </a:prstGeom>
              <a:ln w="254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9417612-A94B-460B-B334-1B36C556C96D}"/>
                  </a:ext>
                </a:extLst>
              </p:cNvPr>
              <p:cNvSpPr txBox="1"/>
              <p:nvPr/>
            </p:nvSpPr>
            <p:spPr>
              <a:xfrm>
                <a:off x="6301857" y="4122158"/>
                <a:ext cx="61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PAM</a:t>
                </a:r>
              </a:p>
            </p:txBody>
          </p:sp>
        </p:grpSp>
        <p:sp>
          <p:nvSpPr>
            <p:cNvPr id="28" name="Arrow: Bent-Up 27">
              <a:extLst>
                <a:ext uri="{FF2B5EF4-FFF2-40B4-BE49-F238E27FC236}">
                  <a16:creationId xmlns:a16="http://schemas.microsoft.com/office/drawing/2014/main" id="{3C78C6B2-F21B-415C-8E1C-8F1BFE0538A7}"/>
                </a:ext>
              </a:extLst>
            </p:cNvPr>
            <p:cNvSpPr/>
            <p:nvPr/>
          </p:nvSpPr>
          <p:spPr>
            <a:xfrm rot="5400000">
              <a:off x="5065776" y="5065776"/>
              <a:ext cx="350472" cy="272687"/>
            </a:xfrm>
            <a:prstGeom prst="bentUpArrow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0345A3-1471-4F47-B27D-1F8AE075B3C6}"/>
                </a:ext>
              </a:extLst>
            </p:cNvPr>
            <p:cNvSpPr txBox="1"/>
            <p:nvPr/>
          </p:nvSpPr>
          <p:spPr>
            <a:xfrm>
              <a:off x="5349260" y="5121531"/>
              <a:ext cx="649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SDM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FFBF09E-EEB4-49F1-8B79-2D0EDA17A33C}"/>
              </a:ext>
            </a:extLst>
          </p:cNvPr>
          <p:cNvSpPr txBox="1"/>
          <p:nvPr/>
        </p:nvSpPr>
        <p:spPr>
          <a:xfrm>
            <a:off x="7055475" y="1319881"/>
            <a:ext cx="4923447" cy="5122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+mj-lt"/>
                <a:ea typeface="Times New Roman" panose="02020603050405020304" pitchFamily="18" charset="0"/>
              </a:rPr>
              <a:t> 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O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ccurrence records used to produce spatial distribution models (SDM) in Maxent.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0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SDMs for taxa occurring at the community level were overlaid 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PAM).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0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A subtree for each community was trimmed from the more comprehensive phylogeny.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FF7792-D1A8-4260-A71D-171C2B883630}"/>
              </a:ext>
            </a:extLst>
          </p:cNvPr>
          <p:cNvSpPr txBox="1"/>
          <p:nvPr/>
        </p:nvSpPr>
        <p:spPr>
          <a:xfrm flipH="1">
            <a:off x="6544356" y="2431016"/>
            <a:ext cx="61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pic>
        <p:nvPicPr>
          <p:cNvPr id="11" name="Picture 10" descr="Lifemapper">
            <a:extLst>
              <a:ext uri="{FF2B5EF4-FFF2-40B4-BE49-F238E27FC236}">
                <a16:creationId xmlns:a16="http://schemas.microsoft.com/office/drawing/2014/main" id="{D5CA4559-55C0-45B9-849E-CFBDD159F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543" y="6054312"/>
            <a:ext cx="1658513" cy="61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58EA807E-F717-40F3-BCBD-3E2F8B2C4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50" y="206057"/>
            <a:ext cx="10833100" cy="1325563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Integrating spatial, phylogenetic, and environmental data </a:t>
            </a:r>
            <a:b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sz="40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1538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3810</TotalTime>
  <Words>922</Words>
  <Application>Microsoft Office PowerPoint</Application>
  <PresentationFormat>Widescreen</PresentationFormat>
  <Paragraphs>186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USING BIOTAPHY TO INVESTIGATE PLANT COMMUNITIES IN OCBILs</vt:lpstr>
      <vt:lpstr>The Ocbil theory, Hopper (2009)</vt:lpstr>
      <vt:lpstr>What do Ocbils look like?</vt:lpstr>
      <vt:lpstr>PowerPoint Presentation</vt:lpstr>
      <vt:lpstr>PowerPoint Presentation</vt:lpstr>
      <vt:lpstr>Objectives and Approach</vt:lpstr>
      <vt:lpstr>Retrieving phylogenetic and spatial data</vt:lpstr>
      <vt:lpstr>Retrieving environmental data</vt:lpstr>
      <vt:lpstr>Integrating spatial, phylogenetic, and environmental data  </vt:lpstr>
      <vt:lpstr>Integrating spatial, phylogenetic, and environmental data  </vt:lpstr>
      <vt:lpstr>PowerPoint Presentation</vt:lpstr>
      <vt:lpstr>PowerPoint Presentation</vt:lpstr>
      <vt:lpstr>PowerPoint Presentation</vt:lpstr>
      <vt:lpstr>Methodology biases: data</vt:lpstr>
      <vt:lpstr>Methodology biases: scale</vt:lpstr>
      <vt:lpstr>Conclusion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RELAÇÃO ENTRE A IDADE DAS COMUNIDADES VEGETAIS E AS CARACTERÍSTICAS AMBIENTAIS EM OCBILs</dc:title>
  <dc:creator>Maria Cortez</dc:creator>
  <cp:lastModifiedBy>Maria Cortez</cp:lastModifiedBy>
  <cp:revision>135</cp:revision>
  <dcterms:created xsi:type="dcterms:W3CDTF">2020-11-23T19:37:23Z</dcterms:created>
  <dcterms:modified xsi:type="dcterms:W3CDTF">2021-07-17T04:43:36Z</dcterms:modified>
</cp:coreProperties>
</file>